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6" r:id="rId2"/>
  </p:sldIdLst>
  <p:sldSz cx="43524488" cy="243109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35" autoAdjust="0"/>
    <p:restoredTop sz="97371" autoAdjust="0"/>
  </p:normalViewPr>
  <p:slideViewPr>
    <p:cSldViewPr snapToGrid="0">
      <p:cViewPr varScale="1">
        <p:scale>
          <a:sx n="28" d="100"/>
          <a:sy n="28" d="100"/>
        </p:scale>
        <p:origin x="143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685CF7D-78DA-4171-AD17-92ED250FAD0D}" type="datetimeFigureOut">
              <a:rPr lang="zh-CN" altLang="en-US" smtClean="0"/>
              <a:t>2025/10/6</a:t>
            </a:fld>
            <a:endParaRPr lang="zh-CN" altLang="en-US"/>
          </a:p>
        </p:txBody>
      </p:sp>
      <p:sp>
        <p:nvSpPr>
          <p:cNvPr id="4" name="幻灯片图像占位符 3"/>
          <p:cNvSpPr>
            <a:spLocks noGrp="1" noRot="1" noChangeAspect="1"/>
          </p:cNvSpPr>
          <p:nvPr>
            <p:ph type="sldImg" idx="2"/>
          </p:nvPr>
        </p:nvSpPr>
        <p:spPr>
          <a:xfrm>
            <a:off x="2500313" y="857250"/>
            <a:ext cx="4143375"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C0A3604-4F13-4BFE-B36C-D6DBD2D50070}" type="slidenum">
              <a:rPr lang="zh-CN" altLang="en-US" smtClean="0"/>
              <a:t>‹#›</a:t>
            </a:fld>
            <a:endParaRPr lang="zh-CN" altLang="en-US"/>
          </a:p>
        </p:txBody>
      </p:sp>
    </p:spTree>
    <p:extLst>
      <p:ext uri="{BB962C8B-B14F-4D97-AF65-F5344CB8AC3E}">
        <p14:creationId xmlns:p14="http://schemas.microsoft.com/office/powerpoint/2010/main" val="271531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0A3604-4F13-4BFE-B36C-D6DBD2D50070}" type="slidenum">
              <a:rPr lang="zh-CN" altLang="en-US" smtClean="0"/>
              <a:t>1</a:t>
            </a:fld>
            <a:endParaRPr lang="zh-CN" altLang="en-US"/>
          </a:p>
        </p:txBody>
      </p:sp>
    </p:spTree>
    <p:extLst>
      <p:ext uri="{BB962C8B-B14F-4D97-AF65-F5344CB8AC3E}">
        <p14:creationId xmlns:p14="http://schemas.microsoft.com/office/powerpoint/2010/main" val="3525454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440561" y="3978673"/>
            <a:ext cx="32643366" cy="8463821"/>
          </a:xfrm>
        </p:spPr>
        <p:txBody>
          <a:bodyPr anchor="b"/>
          <a:lstStyle>
            <a:lvl1pPr algn="ctr">
              <a:defRPr sz="21269"/>
            </a:lvl1pPr>
          </a:lstStyle>
          <a:p>
            <a:r>
              <a:rPr lang="ja-JP" altLang="en-US"/>
              <a:t>マスター タイトルの書式設定</a:t>
            </a:r>
            <a:endParaRPr lang="en-US" dirty="0"/>
          </a:p>
        </p:txBody>
      </p:sp>
      <p:sp>
        <p:nvSpPr>
          <p:cNvPr id="3" name="Subtitle 2"/>
          <p:cNvSpPr>
            <a:spLocks noGrp="1"/>
          </p:cNvSpPr>
          <p:nvPr>
            <p:ph type="subTitle" idx="1"/>
          </p:nvPr>
        </p:nvSpPr>
        <p:spPr>
          <a:xfrm>
            <a:off x="5440561" y="12768891"/>
            <a:ext cx="32643366" cy="5869523"/>
          </a:xfrm>
        </p:spPr>
        <p:txBody>
          <a:bodyPr/>
          <a:lstStyle>
            <a:lvl1pPr marL="0" indent="0" algn="ctr">
              <a:buNone/>
              <a:defRPr sz="8508"/>
            </a:lvl1pPr>
            <a:lvl2pPr marL="1620728" indent="0" algn="ctr">
              <a:buNone/>
              <a:defRPr sz="7090"/>
            </a:lvl2pPr>
            <a:lvl3pPr marL="3241457" indent="0" algn="ctr">
              <a:buNone/>
              <a:defRPr sz="6381"/>
            </a:lvl3pPr>
            <a:lvl4pPr marL="4862185" indent="0" algn="ctr">
              <a:buNone/>
              <a:defRPr sz="5672"/>
            </a:lvl4pPr>
            <a:lvl5pPr marL="6482913" indent="0" algn="ctr">
              <a:buNone/>
              <a:defRPr sz="5672"/>
            </a:lvl5pPr>
            <a:lvl6pPr marL="8103641" indent="0" algn="ctr">
              <a:buNone/>
              <a:defRPr sz="5672"/>
            </a:lvl6pPr>
            <a:lvl7pPr marL="9724370" indent="0" algn="ctr">
              <a:buNone/>
              <a:defRPr sz="5672"/>
            </a:lvl7pPr>
            <a:lvl8pPr marL="11345098" indent="0" algn="ctr">
              <a:buNone/>
              <a:defRPr sz="5672"/>
            </a:lvl8pPr>
            <a:lvl9pPr marL="12965826" indent="0" algn="ctr">
              <a:buNone/>
              <a:defRPr sz="5672"/>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509780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242451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147212" y="1294334"/>
            <a:ext cx="9384968" cy="2060242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992309" y="1294334"/>
            <a:ext cx="27610847" cy="2060242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266001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3327474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969639" y="6060864"/>
            <a:ext cx="37539871" cy="10112689"/>
          </a:xfrm>
        </p:spPr>
        <p:txBody>
          <a:bodyPr anchor="b"/>
          <a:lstStyle>
            <a:lvl1pPr>
              <a:defRPr sz="2126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969639" y="16269223"/>
            <a:ext cx="37539871" cy="5318024"/>
          </a:xfrm>
        </p:spPr>
        <p:txBody>
          <a:bodyPr/>
          <a:lstStyle>
            <a:lvl1pPr marL="0" indent="0">
              <a:buNone/>
              <a:defRPr sz="8508">
                <a:solidFill>
                  <a:schemeClr val="tx1">
                    <a:tint val="75000"/>
                  </a:schemeClr>
                </a:solidFill>
              </a:defRPr>
            </a:lvl1pPr>
            <a:lvl2pPr marL="1620728" indent="0">
              <a:buNone/>
              <a:defRPr sz="7090">
                <a:solidFill>
                  <a:schemeClr val="tx1">
                    <a:tint val="75000"/>
                  </a:schemeClr>
                </a:solidFill>
              </a:defRPr>
            </a:lvl2pPr>
            <a:lvl3pPr marL="3241457" indent="0">
              <a:buNone/>
              <a:defRPr sz="6381">
                <a:solidFill>
                  <a:schemeClr val="tx1">
                    <a:tint val="75000"/>
                  </a:schemeClr>
                </a:solidFill>
              </a:defRPr>
            </a:lvl3pPr>
            <a:lvl4pPr marL="4862185" indent="0">
              <a:buNone/>
              <a:defRPr sz="5672">
                <a:solidFill>
                  <a:schemeClr val="tx1">
                    <a:tint val="75000"/>
                  </a:schemeClr>
                </a:solidFill>
              </a:defRPr>
            </a:lvl4pPr>
            <a:lvl5pPr marL="6482913" indent="0">
              <a:buNone/>
              <a:defRPr sz="5672">
                <a:solidFill>
                  <a:schemeClr val="tx1">
                    <a:tint val="75000"/>
                  </a:schemeClr>
                </a:solidFill>
              </a:defRPr>
            </a:lvl5pPr>
            <a:lvl6pPr marL="8103641" indent="0">
              <a:buNone/>
              <a:defRPr sz="5672">
                <a:solidFill>
                  <a:schemeClr val="tx1">
                    <a:tint val="75000"/>
                  </a:schemeClr>
                </a:solidFill>
              </a:defRPr>
            </a:lvl6pPr>
            <a:lvl7pPr marL="9724370" indent="0">
              <a:buNone/>
              <a:defRPr sz="5672">
                <a:solidFill>
                  <a:schemeClr val="tx1">
                    <a:tint val="75000"/>
                  </a:schemeClr>
                </a:solidFill>
              </a:defRPr>
            </a:lvl7pPr>
            <a:lvl8pPr marL="11345098" indent="0">
              <a:buNone/>
              <a:defRPr sz="5672">
                <a:solidFill>
                  <a:schemeClr val="tx1">
                    <a:tint val="75000"/>
                  </a:schemeClr>
                </a:solidFill>
              </a:defRPr>
            </a:lvl8pPr>
            <a:lvl9pPr marL="12965826" indent="0">
              <a:buNone/>
              <a:defRPr sz="5672">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222763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992309" y="6471672"/>
            <a:ext cx="18497907" cy="154250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22034272" y="6471672"/>
            <a:ext cx="18497907" cy="154250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402168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997978" y="1294336"/>
            <a:ext cx="37539871" cy="469899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97979" y="5959567"/>
            <a:ext cx="18412897" cy="2920692"/>
          </a:xfrm>
        </p:spPr>
        <p:txBody>
          <a:bodyPr anchor="b"/>
          <a:lstStyle>
            <a:lvl1pPr marL="0" indent="0">
              <a:buNone/>
              <a:defRPr sz="8508" b="1"/>
            </a:lvl1pPr>
            <a:lvl2pPr marL="1620728" indent="0">
              <a:buNone/>
              <a:defRPr sz="7090" b="1"/>
            </a:lvl2pPr>
            <a:lvl3pPr marL="3241457" indent="0">
              <a:buNone/>
              <a:defRPr sz="6381" b="1"/>
            </a:lvl3pPr>
            <a:lvl4pPr marL="4862185" indent="0">
              <a:buNone/>
              <a:defRPr sz="5672" b="1"/>
            </a:lvl4pPr>
            <a:lvl5pPr marL="6482913" indent="0">
              <a:buNone/>
              <a:defRPr sz="5672" b="1"/>
            </a:lvl5pPr>
            <a:lvl6pPr marL="8103641" indent="0">
              <a:buNone/>
              <a:defRPr sz="5672" b="1"/>
            </a:lvl6pPr>
            <a:lvl7pPr marL="9724370" indent="0">
              <a:buNone/>
              <a:defRPr sz="5672" b="1"/>
            </a:lvl7pPr>
            <a:lvl8pPr marL="11345098" indent="0">
              <a:buNone/>
              <a:defRPr sz="5672" b="1"/>
            </a:lvl8pPr>
            <a:lvl9pPr marL="12965826" indent="0">
              <a:buNone/>
              <a:defRPr sz="5672" b="1"/>
            </a:lvl9pPr>
          </a:lstStyle>
          <a:p>
            <a:pPr lvl="0"/>
            <a:r>
              <a:rPr lang="ja-JP" altLang="en-US"/>
              <a:t>マスター テキストの書式設定</a:t>
            </a:r>
          </a:p>
        </p:txBody>
      </p:sp>
      <p:sp>
        <p:nvSpPr>
          <p:cNvPr id="4" name="Content Placeholder 3"/>
          <p:cNvSpPr>
            <a:spLocks noGrp="1"/>
          </p:cNvSpPr>
          <p:nvPr>
            <p:ph sz="half" idx="2"/>
          </p:nvPr>
        </p:nvSpPr>
        <p:spPr>
          <a:xfrm>
            <a:off x="2997979" y="8880259"/>
            <a:ext cx="18412897" cy="130615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22034272" y="5959567"/>
            <a:ext cx="18503576" cy="2920692"/>
          </a:xfrm>
        </p:spPr>
        <p:txBody>
          <a:bodyPr anchor="b"/>
          <a:lstStyle>
            <a:lvl1pPr marL="0" indent="0">
              <a:buNone/>
              <a:defRPr sz="8508" b="1"/>
            </a:lvl1pPr>
            <a:lvl2pPr marL="1620728" indent="0">
              <a:buNone/>
              <a:defRPr sz="7090" b="1"/>
            </a:lvl2pPr>
            <a:lvl3pPr marL="3241457" indent="0">
              <a:buNone/>
              <a:defRPr sz="6381" b="1"/>
            </a:lvl3pPr>
            <a:lvl4pPr marL="4862185" indent="0">
              <a:buNone/>
              <a:defRPr sz="5672" b="1"/>
            </a:lvl4pPr>
            <a:lvl5pPr marL="6482913" indent="0">
              <a:buNone/>
              <a:defRPr sz="5672" b="1"/>
            </a:lvl5pPr>
            <a:lvl6pPr marL="8103641" indent="0">
              <a:buNone/>
              <a:defRPr sz="5672" b="1"/>
            </a:lvl6pPr>
            <a:lvl7pPr marL="9724370" indent="0">
              <a:buNone/>
              <a:defRPr sz="5672" b="1"/>
            </a:lvl7pPr>
            <a:lvl8pPr marL="11345098" indent="0">
              <a:buNone/>
              <a:defRPr sz="5672" b="1"/>
            </a:lvl8pPr>
            <a:lvl9pPr marL="12965826" indent="0">
              <a:buNone/>
              <a:defRPr sz="5672" b="1"/>
            </a:lvl9pPr>
          </a:lstStyle>
          <a:p>
            <a:pPr lvl="0"/>
            <a:r>
              <a:rPr lang="ja-JP" altLang="en-US"/>
              <a:t>マスター テキストの書式設定</a:t>
            </a:r>
          </a:p>
        </p:txBody>
      </p:sp>
      <p:sp>
        <p:nvSpPr>
          <p:cNvPr id="6" name="Content Placeholder 5"/>
          <p:cNvSpPr>
            <a:spLocks noGrp="1"/>
          </p:cNvSpPr>
          <p:nvPr>
            <p:ph sz="quarter" idx="4"/>
          </p:nvPr>
        </p:nvSpPr>
        <p:spPr>
          <a:xfrm>
            <a:off x="22034272" y="8880259"/>
            <a:ext cx="18503576" cy="130615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161756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118875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418354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997979" y="1620732"/>
            <a:ext cx="14037779" cy="5672561"/>
          </a:xfrm>
        </p:spPr>
        <p:txBody>
          <a:bodyPr anchor="b"/>
          <a:lstStyle>
            <a:lvl1pPr>
              <a:defRPr sz="11344"/>
            </a:lvl1pPr>
          </a:lstStyle>
          <a:p>
            <a:r>
              <a:rPr lang="ja-JP" altLang="en-US"/>
              <a:t>マスター タイトルの書式設定</a:t>
            </a:r>
            <a:endParaRPr lang="en-US" dirty="0"/>
          </a:p>
        </p:txBody>
      </p:sp>
      <p:sp>
        <p:nvSpPr>
          <p:cNvPr id="3" name="Content Placeholder 2"/>
          <p:cNvSpPr>
            <a:spLocks noGrp="1"/>
          </p:cNvSpPr>
          <p:nvPr>
            <p:ph idx="1"/>
          </p:nvPr>
        </p:nvSpPr>
        <p:spPr>
          <a:xfrm>
            <a:off x="18503576" y="3500332"/>
            <a:ext cx="22034272" cy="17276549"/>
          </a:xfrm>
        </p:spPr>
        <p:txBody>
          <a:bodyPr/>
          <a:lstStyle>
            <a:lvl1pPr>
              <a:defRPr sz="11344"/>
            </a:lvl1pPr>
            <a:lvl2pPr>
              <a:defRPr sz="9926"/>
            </a:lvl2pPr>
            <a:lvl3pPr>
              <a:defRPr sz="8508"/>
            </a:lvl3pPr>
            <a:lvl4pPr>
              <a:defRPr sz="7090"/>
            </a:lvl4pPr>
            <a:lvl5pPr>
              <a:defRPr sz="7090"/>
            </a:lvl5pPr>
            <a:lvl6pPr>
              <a:defRPr sz="7090"/>
            </a:lvl6pPr>
            <a:lvl7pPr>
              <a:defRPr sz="7090"/>
            </a:lvl7pPr>
            <a:lvl8pPr>
              <a:defRPr sz="7090"/>
            </a:lvl8pPr>
            <a:lvl9pPr>
              <a:defRPr sz="709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997979" y="7293292"/>
            <a:ext cx="14037779" cy="13511727"/>
          </a:xfrm>
        </p:spPr>
        <p:txBody>
          <a:bodyPr/>
          <a:lstStyle>
            <a:lvl1pPr marL="0" indent="0">
              <a:buNone/>
              <a:defRPr sz="5672"/>
            </a:lvl1pPr>
            <a:lvl2pPr marL="1620728" indent="0">
              <a:buNone/>
              <a:defRPr sz="4963"/>
            </a:lvl2pPr>
            <a:lvl3pPr marL="3241457" indent="0">
              <a:buNone/>
              <a:defRPr sz="4254"/>
            </a:lvl3pPr>
            <a:lvl4pPr marL="4862185" indent="0">
              <a:buNone/>
              <a:defRPr sz="3545"/>
            </a:lvl4pPr>
            <a:lvl5pPr marL="6482913" indent="0">
              <a:buNone/>
              <a:defRPr sz="3545"/>
            </a:lvl5pPr>
            <a:lvl6pPr marL="8103641" indent="0">
              <a:buNone/>
              <a:defRPr sz="3545"/>
            </a:lvl6pPr>
            <a:lvl7pPr marL="9724370" indent="0">
              <a:buNone/>
              <a:defRPr sz="3545"/>
            </a:lvl7pPr>
            <a:lvl8pPr marL="11345098" indent="0">
              <a:buNone/>
              <a:defRPr sz="3545"/>
            </a:lvl8pPr>
            <a:lvl9pPr marL="12965826" indent="0">
              <a:buNone/>
              <a:defRPr sz="354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392034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997979" y="1620732"/>
            <a:ext cx="14037779" cy="5672561"/>
          </a:xfrm>
        </p:spPr>
        <p:txBody>
          <a:bodyPr anchor="b"/>
          <a:lstStyle>
            <a:lvl1pPr>
              <a:defRPr sz="1134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8503576" y="3500332"/>
            <a:ext cx="22034272" cy="17276549"/>
          </a:xfrm>
        </p:spPr>
        <p:txBody>
          <a:bodyPr anchor="t"/>
          <a:lstStyle>
            <a:lvl1pPr marL="0" indent="0">
              <a:buNone/>
              <a:defRPr sz="11344"/>
            </a:lvl1pPr>
            <a:lvl2pPr marL="1620728" indent="0">
              <a:buNone/>
              <a:defRPr sz="9926"/>
            </a:lvl2pPr>
            <a:lvl3pPr marL="3241457" indent="0">
              <a:buNone/>
              <a:defRPr sz="8508"/>
            </a:lvl3pPr>
            <a:lvl4pPr marL="4862185" indent="0">
              <a:buNone/>
              <a:defRPr sz="7090"/>
            </a:lvl4pPr>
            <a:lvl5pPr marL="6482913" indent="0">
              <a:buNone/>
              <a:defRPr sz="7090"/>
            </a:lvl5pPr>
            <a:lvl6pPr marL="8103641" indent="0">
              <a:buNone/>
              <a:defRPr sz="7090"/>
            </a:lvl6pPr>
            <a:lvl7pPr marL="9724370" indent="0">
              <a:buNone/>
              <a:defRPr sz="7090"/>
            </a:lvl7pPr>
            <a:lvl8pPr marL="11345098" indent="0">
              <a:buNone/>
              <a:defRPr sz="7090"/>
            </a:lvl8pPr>
            <a:lvl9pPr marL="12965826" indent="0">
              <a:buNone/>
              <a:defRPr sz="709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997979" y="7293292"/>
            <a:ext cx="14037779" cy="13511727"/>
          </a:xfrm>
        </p:spPr>
        <p:txBody>
          <a:bodyPr/>
          <a:lstStyle>
            <a:lvl1pPr marL="0" indent="0">
              <a:buNone/>
              <a:defRPr sz="5672"/>
            </a:lvl1pPr>
            <a:lvl2pPr marL="1620728" indent="0">
              <a:buNone/>
              <a:defRPr sz="4963"/>
            </a:lvl2pPr>
            <a:lvl3pPr marL="3241457" indent="0">
              <a:buNone/>
              <a:defRPr sz="4254"/>
            </a:lvl3pPr>
            <a:lvl4pPr marL="4862185" indent="0">
              <a:buNone/>
              <a:defRPr sz="3545"/>
            </a:lvl4pPr>
            <a:lvl5pPr marL="6482913" indent="0">
              <a:buNone/>
              <a:defRPr sz="3545"/>
            </a:lvl5pPr>
            <a:lvl6pPr marL="8103641" indent="0">
              <a:buNone/>
              <a:defRPr sz="3545"/>
            </a:lvl6pPr>
            <a:lvl7pPr marL="9724370" indent="0">
              <a:buNone/>
              <a:defRPr sz="3545"/>
            </a:lvl7pPr>
            <a:lvl8pPr marL="11345098" indent="0">
              <a:buNone/>
              <a:defRPr sz="3545"/>
            </a:lvl8pPr>
            <a:lvl9pPr marL="12965826" indent="0">
              <a:buNone/>
              <a:defRPr sz="354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FAE04-1802-4E33-B1DE-56EA9F15C17B}" type="datetimeFigureOut">
              <a:rPr kumimoji="1" lang="ja-JP" altLang="en-US" smtClean="0"/>
              <a:t>2025/10/6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349128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92309" y="1294336"/>
            <a:ext cx="37539871" cy="469899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92309" y="6471672"/>
            <a:ext cx="37539871" cy="1542509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992308" y="22532674"/>
            <a:ext cx="9793010" cy="1294334"/>
          </a:xfrm>
          <a:prstGeom prst="rect">
            <a:avLst/>
          </a:prstGeom>
        </p:spPr>
        <p:txBody>
          <a:bodyPr vert="horz" lIns="91440" tIns="45720" rIns="91440" bIns="45720" rtlCol="0" anchor="ctr"/>
          <a:lstStyle>
            <a:lvl1pPr algn="l">
              <a:defRPr sz="4254">
                <a:solidFill>
                  <a:schemeClr val="tx1">
                    <a:tint val="75000"/>
                  </a:schemeClr>
                </a:solidFill>
              </a:defRPr>
            </a:lvl1pPr>
          </a:lstStyle>
          <a:p>
            <a:fld id="{F24FAE04-1802-4E33-B1DE-56EA9F15C17B}" type="datetimeFigureOut">
              <a:rPr kumimoji="1" lang="ja-JP" altLang="en-US" smtClean="0"/>
              <a:t>2025/10/6</a:t>
            </a:fld>
            <a:endParaRPr kumimoji="1" lang="ja-JP" altLang="en-US"/>
          </a:p>
        </p:txBody>
      </p:sp>
      <p:sp>
        <p:nvSpPr>
          <p:cNvPr id="5" name="Footer Placeholder 4"/>
          <p:cNvSpPr>
            <a:spLocks noGrp="1"/>
          </p:cNvSpPr>
          <p:nvPr>
            <p:ph type="ftr" sz="quarter" idx="3"/>
          </p:nvPr>
        </p:nvSpPr>
        <p:spPr>
          <a:xfrm>
            <a:off x="14417487" y="22532674"/>
            <a:ext cx="14689515" cy="1294334"/>
          </a:xfrm>
          <a:prstGeom prst="rect">
            <a:avLst/>
          </a:prstGeom>
        </p:spPr>
        <p:txBody>
          <a:bodyPr vert="horz" lIns="91440" tIns="45720" rIns="91440" bIns="45720" rtlCol="0" anchor="ctr"/>
          <a:lstStyle>
            <a:lvl1pPr algn="ctr">
              <a:defRPr sz="4254">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30739170" y="22532674"/>
            <a:ext cx="9793010" cy="1294334"/>
          </a:xfrm>
          <a:prstGeom prst="rect">
            <a:avLst/>
          </a:prstGeom>
        </p:spPr>
        <p:txBody>
          <a:bodyPr vert="horz" lIns="91440" tIns="45720" rIns="91440" bIns="45720" rtlCol="0" anchor="ctr"/>
          <a:lstStyle>
            <a:lvl1pPr algn="r">
              <a:defRPr sz="4254">
                <a:solidFill>
                  <a:schemeClr val="tx1">
                    <a:tint val="75000"/>
                  </a:schemeClr>
                </a:solidFill>
              </a:defRPr>
            </a:lvl1pPr>
          </a:lstStyle>
          <a:p>
            <a:fld id="{75366CAE-C914-4A5B-B615-B0B8A037BBA7}" type="slidenum">
              <a:rPr kumimoji="1" lang="ja-JP" altLang="en-US" smtClean="0"/>
              <a:t>‹#›</a:t>
            </a:fld>
            <a:endParaRPr kumimoji="1" lang="ja-JP" altLang="en-US"/>
          </a:p>
        </p:txBody>
      </p:sp>
    </p:spTree>
    <p:extLst>
      <p:ext uri="{BB962C8B-B14F-4D97-AF65-F5344CB8AC3E}">
        <p14:creationId xmlns:p14="http://schemas.microsoft.com/office/powerpoint/2010/main" val="2259465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41457" rtl="0" eaLnBrk="1" latinLnBrk="0" hangingPunct="1">
        <a:lnSpc>
          <a:spcPct val="90000"/>
        </a:lnSpc>
        <a:spcBef>
          <a:spcPct val="0"/>
        </a:spcBef>
        <a:buNone/>
        <a:defRPr kumimoji="1" sz="15598" kern="1200">
          <a:solidFill>
            <a:schemeClr val="tx1"/>
          </a:solidFill>
          <a:latin typeface="+mj-lt"/>
          <a:ea typeface="+mj-ea"/>
          <a:cs typeface="+mj-cs"/>
        </a:defRPr>
      </a:lvl1pPr>
    </p:titleStyle>
    <p:bodyStyle>
      <a:lvl1pPr marL="810364" indent="-810364" algn="l" defTabSz="3241457" rtl="0" eaLnBrk="1" latinLnBrk="0" hangingPunct="1">
        <a:lnSpc>
          <a:spcPct val="90000"/>
        </a:lnSpc>
        <a:spcBef>
          <a:spcPts val="3545"/>
        </a:spcBef>
        <a:buFont typeface="Arial" panose="020B0604020202020204" pitchFamily="34" charset="0"/>
        <a:buChar char="•"/>
        <a:defRPr kumimoji="1" sz="9926" kern="1200">
          <a:solidFill>
            <a:schemeClr val="tx1"/>
          </a:solidFill>
          <a:latin typeface="+mn-lt"/>
          <a:ea typeface="+mn-ea"/>
          <a:cs typeface="+mn-cs"/>
        </a:defRPr>
      </a:lvl1pPr>
      <a:lvl2pPr marL="2431092" indent="-810364" algn="l" defTabSz="3241457" rtl="0" eaLnBrk="1" latinLnBrk="0" hangingPunct="1">
        <a:lnSpc>
          <a:spcPct val="90000"/>
        </a:lnSpc>
        <a:spcBef>
          <a:spcPts val="1772"/>
        </a:spcBef>
        <a:buFont typeface="Arial" panose="020B0604020202020204" pitchFamily="34" charset="0"/>
        <a:buChar char="•"/>
        <a:defRPr kumimoji="1" sz="8508" kern="1200">
          <a:solidFill>
            <a:schemeClr val="tx1"/>
          </a:solidFill>
          <a:latin typeface="+mn-lt"/>
          <a:ea typeface="+mn-ea"/>
          <a:cs typeface="+mn-cs"/>
        </a:defRPr>
      </a:lvl2pPr>
      <a:lvl3pPr marL="4051821" indent="-810364" algn="l" defTabSz="3241457" rtl="0" eaLnBrk="1" latinLnBrk="0" hangingPunct="1">
        <a:lnSpc>
          <a:spcPct val="90000"/>
        </a:lnSpc>
        <a:spcBef>
          <a:spcPts val="1772"/>
        </a:spcBef>
        <a:buFont typeface="Arial" panose="020B0604020202020204" pitchFamily="34" charset="0"/>
        <a:buChar char="•"/>
        <a:defRPr kumimoji="1" sz="7090" kern="1200">
          <a:solidFill>
            <a:schemeClr val="tx1"/>
          </a:solidFill>
          <a:latin typeface="+mn-lt"/>
          <a:ea typeface="+mn-ea"/>
          <a:cs typeface="+mn-cs"/>
        </a:defRPr>
      </a:lvl3pPr>
      <a:lvl4pPr marL="5672549" indent="-810364" algn="l" defTabSz="3241457" rtl="0" eaLnBrk="1" latinLnBrk="0" hangingPunct="1">
        <a:lnSpc>
          <a:spcPct val="90000"/>
        </a:lnSpc>
        <a:spcBef>
          <a:spcPts val="1772"/>
        </a:spcBef>
        <a:buFont typeface="Arial" panose="020B0604020202020204" pitchFamily="34" charset="0"/>
        <a:buChar char="•"/>
        <a:defRPr kumimoji="1" sz="6381" kern="1200">
          <a:solidFill>
            <a:schemeClr val="tx1"/>
          </a:solidFill>
          <a:latin typeface="+mn-lt"/>
          <a:ea typeface="+mn-ea"/>
          <a:cs typeface="+mn-cs"/>
        </a:defRPr>
      </a:lvl4pPr>
      <a:lvl5pPr marL="7293277" indent="-810364" algn="l" defTabSz="3241457" rtl="0" eaLnBrk="1" latinLnBrk="0" hangingPunct="1">
        <a:lnSpc>
          <a:spcPct val="90000"/>
        </a:lnSpc>
        <a:spcBef>
          <a:spcPts val="1772"/>
        </a:spcBef>
        <a:buFont typeface="Arial" panose="020B0604020202020204" pitchFamily="34" charset="0"/>
        <a:buChar char="•"/>
        <a:defRPr kumimoji="1" sz="6381" kern="1200">
          <a:solidFill>
            <a:schemeClr val="tx1"/>
          </a:solidFill>
          <a:latin typeface="+mn-lt"/>
          <a:ea typeface="+mn-ea"/>
          <a:cs typeface="+mn-cs"/>
        </a:defRPr>
      </a:lvl5pPr>
      <a:lvl6pPr marL="8914006" indent="-810364" algn="l" defTabSz="3241457" rtl="0" eaLnBrk="1" latinLnBrk="0" hangingPunct="1">
        <a:lnSpc>
          <a:spcPct val="90000"/>
        </a:lnSpc>
        <a:spcBef>
          <a:spcPts val="1772"/>
        </a:spcBef>
        <a:buFont typeface="Arial" panose="020B0604020202020204" pitchFamily="34" charset="0"/>
        <a:buChar char="•"/>
        <a:defRPr kumimoji="1" sz="6381" kern="1200">
          <a:solidFill>
            <a:schemeClr val="tx1"/>
          </a:solidFill>
          <a:latin typeface="+mn-lt"/>
          <a:ea typeface="+mn-ea"/>
          <a:cs typeface="+mn-cs"/>
        </a:defRPr>
      </a:lvl6pPr>
      <a:lvl7pPr marL="10534734" indent="-810364" algn="l" defTabSz="3241457" rtl="0" eaLnBrk="1" latinLnBrk="0" hangingPunct="1">
        <a:lnSpc>
          <a:spcPct val="90000"/>
        </a:lnSpc>
        <a:spcBef>
          <a:spcPts val="1772"/>
        </a:spcBef>
        <a:buFont typeface="Arial" panose="020B0604020202020204" pitchFamily="34" charset="0"/>
        <a:buChar char="•"/>
        <a:defRPr kumimoji="1" sz="6381" kern="1200">
          <a:solidFill>
            <a:schemeClr val="tx1"/>
          </a:solidFill>
          <a:latin typeface="+mn-lt"/>
          <a:ea typeface="+mn-ea"/>
          <a:cs typeface="+mn-cs"/>
        </a:defRPr>
      </a:lvl7pPr>
      <a:lvl8pPr marL="12155462" indent="-810364" algn="l" defTabSz="3241457" rtl="0" eaLnBrk="1" latinLnBrk="0" hangingPunct="1">
        <a:lnSpc>
          <a:spcPct val="90000"/>
        </a:lnSpc>
        <a:spcBef>
          <a:spcPts val="1772"/>
        </a:spcBef>
        <a:buFont typeface="Arial" panose="020B0604020202020204" pitchFamily="34" charset="0"/>
        <a:buChar char="•"/>
        <a:defRPr kumimoji="1" sz="6381" kern="1200">
          <a:solidFill>
            <a:schemeClr val="tx1"/>
          </a:solidFill>
          <a:latin typeface="+mn-lt"/>
          <a:ea typeface="+mn-ea"/>
          <a:cs typeface="+mn-cs"/>
        </a:defRPr>
      </a:lvl8pPr>
      <a:lvl9pPr marL="13776190" indent="-810364" algn="l" defTabSz="3241457" rtl="0" eaLnBrk="1" latinLnBrk="0" hangingPunct="1">
        <a:lnSpc>
          <a:spcPct val="90000"/>
        </a:lnSpc>
        <a:spcBef>
          <a:spcPts val="1772"/>
        </a:spcBef>
        <a:buFont typeface="Arial" panose="020B0604020202020204" pitchFamily="34" charset="0"/>
        <a:buChar char="•"/>
        <a:defRPr kumimoji="1" sz="6381" kern="1200">
          <a:solidFill>
            <a:schemeClr val="tx1"/>
          </a:solidFill>
          <a:latin typeface="+mn-lt"/>
          <a:ea typeface="+mn-ea"/>
          <a:cs typeface="+mn-cs"/>
        </a:defRPr>
      </a:lvl9pPr>
    </p:bodyStyle>
    <p:otherStyle>
      <a:defPPr>
        <a:defRPr lang="en-US"/>
      </a:defPPr>
      <a:lvl1pPr marL="0" algn="l" defTabSz="3241457" rtl="0" eaLnBrk="1" latinLnBrk="0" hangingPunct="1">
        <a:defRPr kumimoji="1" sz="6381" kern="1200">
          <a:solidFill>
            <a:schemeClr val="tx1"/>
          </a:solidFill>
          <a:latin typeface="+mn-lt"/>
          <a:ea typeface="+mn-ea"/>
          <a:cs typeface="+mn-cs"/>
        </a:defRPr>
      </a:lvl1pPr>
      <a:lvl2pPr marL="1620728" algn="l" defTabSz="3241457" rtl="0" eaLnBrk="1" latinLnBrk="0" hangingPunct="1">
        <a:defRPr kumimoji="1" sz="6381" kern="1200">
          <a:solidFill>
            <a:schemeClr val="tx1"/>
          </a:solidFill>
          <a:latin typeface="+mn-lt"/>
          <a:ea typeface="+mn-ea"/>
          <a:cs typeface="+mn-cs"/>
        </a:defRPr>
      </a:lvl2pPr>
      <a:lvl3pPr marL="3241457" algn="l" defTabSz="3241457" rtl="0" eaLnBrk="1" latinLnBrk="0" hangingPunct="1">
        <a:defRPr kumimoji="1" sz="6381" kern="1200">
          <a:solidFill>
            <a:schemeClr val="tx1"/>
          </a:solidFill>
          <a:latin typeface="+mn-lt"/>
          <a:ea typeface="+mn-ea"/>
          <a:cs typeface="+mn-cs"/>
        </a:defRPr>
      </a:lvl3pPr>
      <a:lvl4pPr marL="4862185" algn="l" defTabSz="3241457" rtl="0" eaLnBrk="1" latinLnBrk="0" hangingPunct="1">
        <a:defRPr kumimoji="1" sz="6381" kern="1200">
          <a:solidFill>
            <a:schemeClr val="tx1"/>
          </a:solidFill>
          <a:latin typeface="+mn-lt"/>
          <a:ea typeface="+mn-ea"/>
          <a:cs typeface="+mn-cs"/>
        </a:defRPr>
      </a:lvl4pPr>
      <a:lvl5pPr marL="6482913" algn="l" defTabSz="3241457" rtl="0" eaLnBrk="1" latinLnBrk="0" hangingPunct="1">
        <a:defRPr kumimoji="1" sz="6381" kern="1200">
          <a:solidFill>
            <a:schemeClr val="tx1"/>
          </a:solidFill>
          <a:latin typeface="+mn-lt"/>
          <a:ea typeface="+mn-ea"/>
          <a:cs typeface="+mn-cs"/>
        </a:defRPr>
      </a:lvl5pPr>
      <a:lvl6pPr marL="8103641" algn="l" defTabSz="3241457" rtl="0" eaLnBrk="1" latinLnBrk="0" hangingPunct="1">
        <a:defRPr kumimoji="1" sz="6381" kern="1200">
          <a:solidFill>
            <a:schemeClr val="tx1"/>
          </a:solidFill>
          <a:latin typeface="+mn-lt"/>
          <a:ea typeface="+mn-ea"/>
          <a:cs typeface="+mn-cs"/>
        </a:defRPr>
      </a:lvl6pPr>
      <a:lvl7pPr marL="9724370" algn="l" defTabSz="3241457" rtl="0" eaLnBrk="1" latinLnBrk="0" hangingPunct="1">
        <a:defRPr kumimoji="1" sz="6381" kern="1200">
          <a:solidFill>
            <a:schemeClr val="tx1"/>
          </a:solidFill>
          <a:latin typeface="+mn-lt"/>
          <a:ea typeface="+mn-ea"/>
          <a:cs typeface="+mn-cs"/>
        </a:defRPr>
      </a:lvl7pPr>
      <a:lvl8pPr marL="11345098" algn="l" defTabSz="3241457" rtl="0" eaLnBrk="1" latinLnBrk="0" hangingPunct="1">
        <a:defRPr kumimoji="1" sz="6381" kern="1200">
          <a:solidFill>
            <a:schemeClr val="tx1"/>
          </a:solidFill>
          <a:latin typeface="+mn-lt"/>
          <a:ea typeface="+mn-ea"/>
          <a:cs typeface="+mn-cs"/>
        </a:defRPr>
      </a:lvl8pPr>
      <a:lvl9pPr marL="12965826" algn="l" defTabSz="3241457" rtl="0" eaLnBrk="1" latinLnBrk="0" hangingPunct="1">
        <a:defRPr kumimoji="1" sz="63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image" Target="../media/image3.jpg"/><Relationship Id="rId12" Type="http://schemas.openxmlformats.org/officeDocument/2006/relationships/image" Target="../media/image8.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11" Type="http://schemas.openxmlformats.org/officeDocument/2006/relationships/image" Target="../media/image7.jp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jpg"/><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355EB0BF-3644-454A-A930-79F82EBF93F7}"/>
              </a:ext>
            </a:extLst>
          </p:cNvPr>
          <p:cNvSpPr>
            <a:spLocks noChangeArrowheads="1"/>
          </p:cNvSpPr>
          <p:nvPr/>
        </p:nvSpPr>
        <p:spPr bwMode="auto">
          <a:xfrm>
            <a:off x="9352812" y="5551550"/>
            <a:ext cx="22429439" cy="18424579"/>
          </a:xfrm>
          <a:prstGeom prst="rect">
            <a:avLst/>
          </a:prstGeom>
          <a:solidFill>
            <a:schemeClr val="bg1">
              <a:alpha val="70000"/>
            </a:schemeClr>
          </a:solidFill>
          <a:ln w="12700">
            <a:solidFill>
              <a:srgbClr val="76357E"/>
            </a:solidFill>
            <a:miter lim="800000"/>
            <a:headEnd/>
            <a:tailEnd/>
          </a:ln>
          <a:effectLst/>
        </p:spPr>
        <p:txBody>
          <a:bodyPr lIns="375509" tIns="375509" rIns="375509" bIns="375509" numCol="1" spcCol="720685"/>
          <a:lstStyle/>
          <a:p>
            <a:pPr defTabSz="952097" eaLnBrk="0" hangingPunct="0">
              <a:spcBef>
                <a:spcPct val="50000"/>
              </a:spcBef>
            </a:pPr>
            <a:r>
              <a:rPr lang="en-US" sz="5500" b="1" cap="all" dirty="0">
                <a:solidFill>
                  <a:srgbClr val="76357E"/>
                </a:solidFill>
              </a:rPr>
              <a:t>Results</a:t>
            </a:r>
            <a:endParaRPr lang="en-AU" sz="1600" dirty="0">
              <a:solidFill>
                <a:srgbClr val="76357E"/>
              </a:solidFill>
              <a:latin typeface="+mj-lt"/>
            </a:endParaRPr>
          </a:p>
        </p:txBody>
      </p:sp>
      <p:sp>
        <p:nvSpPr>
          <p:cNvPr id="8" name="Text Box 16">
            <a:extLst>
              <a:ext uri="{FF2B5EF4-FFF2-40B4-BE49-F238E27FC236}">
                <a16:creationId xmlns:a16="http://schemas.microsoft.com/office/drawing/2014/main" id="{33F3B496-7538-47C1-D5FA-0FA18FED8D24}"/>
              </a:ext>
            </a:extLst>
          </p:cNvPr>
          <p:cNvSpPr txBox="1">
            <a:spLocks noChangeArrowheads="1"/>
          </p:cNvSpPr>
          <p:nvPr/>
        </p:nvSpPr>
        <p:spPr bwMode="auto">
          <a:xfrm>
            <a:off x="9729543" y="15639518"/>
            <a:ext cx="21664855" cy="8201143"/>
          </a:xfrm>
          <a:prstGeom prst="rect">
            <a:avLst/>
          </a:prstGeom>
          <a:solidFill>
            <a:schemeClr val="bg1">
              <a:alpha val="69000"/>
            </a:schemeClr>
          </a:solidFill>
          <a:ln>
            <a:solidFill>
              <a:srgbClr val="76357E"/>
            </a:solidFill>
          </a:ln>
          <a:effectLst/>
        </p:spPr>
        <p:txBody>
          <a:bodyPr wrap="square" lIns="187759" tIns="187759" rIns="187759" bIns="187759">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endParaRPr lang="en-CA" sz="2800" i="1" dirty="0">
              <a:latin typeface="+mn-lt"/>
              <a:cs typeface="Arial" charset="0"/>
            </a:endParaRPr>
          </a:p>
        </p:txBody>
      </p:sp>
      <p:sp>
        <p:nvSpPr>
          <p:cNvPr id="5" name="Rectangle 4">
            <a:extLst>
              <a:ext uri="{FF2B5EF4-FFF2-40B4-BE49-F238E27FC236}">
                <a16:creationId xmlns:a16="http://schemas.microsoft.com/office/drawing/2014/main" id="{231A0E1B-283B-46F4-ACD6-2A1F4AD84519}"/>
              </a:ext>
            </a:extLst>
          </p:cNvPr>
          <p:cNvSpPr>
            <a:spLocks noChangeArrowheads="1"/>
          </p:cNvSpPr>
          <p:nvPr/>
        </p:nvSpPr>
        <p:spPr bwMode="auto">
          <a:xfrm>
            <a:off x="292600" y="5530146"/>
            <a:ext cx="8568952" cy="4163906"/>
          </a:xfrm>
          <a:prstGeom prst="rect">
            <a:avLst/>
          </a:prstGeom>
          <a:solidFill>
            <a:schemeClr val="bg1">
              <a:alpha val="70000"/>
            </a:schemeClr>
          </a:solidFill>
          <a:ln w="12700">
            <a:solidFill>
              <a:srgbClr val="76357E"/>
            </a:solidFill>
          </a:ln>
          <a:effectLst/>
        </p:spPr>
        <p:txBody>
          <a:bodyPr lIns="375509" tIns="375509" rIns="375509" bIns="375509"/>
          <a:lstStyle/>
          <a:p>
            <a:pPr defTabSz="952097" eaLnBrk="0" hangingPunct="0">
              <a:spcBef>
                <a:spcPct val="50000"/>
              </a:spcBef>
            </a:pPr>
            <a:r>
              <a:rPr lang="en-US" sz="5500" b="1" cap="all" dirty="0">
                <a:solidFill>
                  <a:srgbClr val="76357E"/>
                </a:solidFill>
              </a:rPr>
              <a:t>Introduction</a:t>
            </a:r>
          </a:p>
          <a:p>
            <a:pPr defTabSz="952097" eaLnBrk="0" hangingPunct="0">
              <a:spcBef>
                <a:spcPct val="50000"/>
              </a:spcBef>
            </a:pPr>
            <a:r>
              <a:rPr lang="en-US" sz="2800" dirty="0"/>
              <a:t>Phenolic compounds such as eugenol and dihydromyricetin (DHM) exhibit great potential in food packaging due to their excellent antioxidant and antibacterial properties. However, their application is limited by poor water solubility and short half-biological -life.</a:t>
            </a:r>
            <a:endParaRPr lang="en-AU" sz="3000" dirty="0">
              <a:latin typeface="Arial" charset="0"/>
            </a:endParaRPr>
          </a:p>
        </p:txBody>
      </p:sp>
      <p:sp>
        <p:nvSpPr>
          <p:cNvPr id="7" name="Rectangle 5">
            <a:extLst>
              <a:ext uri="{FF2B5EF4-FFF2-40B4-BE49-F238E27FC236}">
                <a16:creationId xmlns:a16="http://schemas.microsoft.com/office/drawing/2014/main" id="{F21E76A3-0130-45CD-BF6C-48C226C7A91D}"/>
              </a:ext>
            </a:extLst>
          </p:cNvPr>
          <p:cNvSpPr>
            <a:spLocks noChangeArrowheads="1"/>
          </p:cNvSpPr>
          <p:nvPr/>
        </p:nvSpPr>
        <p:spPr bwMode="auto">
          <a:xfrm>
            <a:off x="32243804" y="5583950"/>
            <a:ext cx="10801199" cy="5466095"/>
          </a:xfrm>
          <a:prstGeom prst="rect">
            <a:avLst/>
          </a:prstGeom>
          <a:solidFill>
            <a:schemeClr val="bg1">
              <a:alpha val="70000"/>
            </a:schemeClr>
          </a:solidFill>
          <a:ln w="12700">
            <a:solidFill>
              <a:srgbClr val="76357E"/>
            </a:solidFill>
            <a:miter lim="800000"/>
            <a:headEnd/>
            <a:tailEnd/>
          </a:ln>
          <a:effectLst/>
        </p:spPr>
        <p:txBody>
          <a:bodyPr lIns="375509" tIns="375509" rIns="375509" bIns="375509"/>
          <a:lstStyle/>
          <a:p>
            <a:pPr defTabSz="952097" eaLnBrk="0" hangingPunct="0">
              <a:spcBef>
                <a:spcPct val="50000"/>
              </a:spcBef>
            </a:pPr>
            <a:r>
              <a:rPr lang="en-US" sz="5500" b="1" cap="all" dirty="0">
                <a:solidFill>
                  <a:srgbClr val="76357E"/>
                </a:solidFill>
              </a:rPr>
              <a:t>Conclusions</a:t>
            </a:r>
          </a:p>
          <a:p>
            <a:pPr defTabSz="952097">
              <a:spcBef>
                <a:spcPct val="50000"/>
              </a:spcBef>
            </a:pPr>
            <a:r>
              <a:rPr lang="en-US" sz="3000" dirty="0">
                <a:cs typeface="Arial" charset="0"/>
              </a:rPr>
              <a:t>The study has demonstrated five key points: First, air-assisted electrospinning is a highly effective method for boosting the production rate of nanofibers. Second, this technique can successfully load high concentrations of DHM. Third, the Maillard reaction can effectively crosslink the fibers. Fourth, this reaction alters the nanofibers' properties, by disrupting the protein's crystalline structure. And finally, this structural change promotes a faster initial release of DHM</a:t>
            </a:r>
            <a:r>
              <a:rPr lang="en-CA" sz="3000" dirty="0">
                <a:cs typeface="Arial" charset="0"/>
              </a:rPr>
              <a:t>. </a:t>
            </a:r>
          </a:p>
          <a:p>
            <a:pPr defTabSz="952097"/>
            <a:endParaRPr lang="en-US" sz="3993" b="1" dirty="0">
              <a:cs typeface="Arial" charset="0"/>
            </a:endParaRPr>
          </a:p>
          <a:p>
            <a:pPr defTabSz="952097"/>
            <a:endParaRPr lang="en-US" sz="3993" b="1" dirty="0">
              <a:cs typeface="Arial" charset="0"/>
            </a:endParaRPr>
          </a:p>
        </p:txBody>
      </p:sp>
      <p:sp>
        <p:nvSpPr>
          <p:cNvPr id="11" name="Rectangle 7">
            <a:extLst>
              <a:ext uri="{FF2B5EF4-FFF2-40B4-BE49-F238E27FC236}">
                <a16:creationId xmlns:a16="http://schemas.microsoft.com/office/drawing/2014/main" id="{049D4592-D281-49AF-8778-70436DBD1C4F}"/>
              </a:ext>
            </a:extLst>
          </p:cNvPr>
          <p:cNvSpPr>
            <a:spLocks noChangeArrowheads="1"/>
          </p:cNvSpPr>
          <p:nvPr/>
        </p:nvSpPr>
        <p:spPr bwMode="auto">
          <a:xfrm>
            <a:off x="268103" y="15063995"/>
            <a:ext cx="8587152" cy="8912133"/>
          </a:xfrm>
          <a:prstGeom prst="rect">
            <a:avLst/>
          </a:prstGeom>
          <a:solidFill>
            <a:schemeClr val="bg1">
              <a:alpha val="70000"/>
            </a:schemeClr>
          </a:solidFill>
          <a:ln w="12700">
            <a:solidFill>
              <a:srgbClr val="76357E"/>
            </a:solidFill>
          </a:ln>
          <a:effectLst/>
        </p:spPr>
        <p:txBody>
          <a:bodyPr lIns="375509" tIns="375509" rIns="375509" bIns="375509"/>
          <a:lstStyle/>
          <a:p>
            <a:pPr marL="398972" indent="-398972" defTabSz="952097" eaLnBrk="0" hangingPunct="0">
              <a:spcBef>
                <a:spcPct val="50000"/>
              </a:spcBef>
            </a:pPr>
            <a:r>
              <a:rPr lang="en-US" sz="5500" b="1" cap="all" dirty="0">
                <a:solidFill>
                  <a:srgbClr val="76357E"/>
                </a:solidFill>
              </a:rPr>
              <a:t>Method</a:t>
            </a:r>
          </a:p>
          <a:p>
            <a:pPr marL="691998" indent="-691998" defTabSz="952097" eaLnBrk="0" hangingPunct="0">
              <a:buFont typeface="Arial"/>
              <a:buChar char="•"/>
            </a:pPr>
            <a:r>
              <a:rPr lang="en-US" sz="2800" dirty="0"/>
              <a:t>Gelatin/zein nanofibers loaded with eugenol or dihydromyricetin were fabricated using electro-blowing spinning</a:t>
            </a:r>
            <a:r>
              <a:rPr lang="en-AU" sz="2800" dirty="0"/>
              <a:t>. </a:t>
            </a:r>
          </a:p>
          <a:p>
            <a:pPr marL="691998" indent="-691998" defTabSz="952097" eaLnBrk="0" hangingPunct="0">
              <a:buFont typeface="Arial"/>
              <a:buChar char="•"/>
            </a:pPr>
            <a:r>
              <a:rPr lang="en-US" sz="2800" dirty="0"/>
              <a:t>The use of the Maillard reaction (60°C, 50% relative humidity) as a mild crosslinking method for high-concentration dihydromyricetin nanofibers was investigated.</a:t>
            </a:r>
          </a:p>
          <a:p>
            <a:pPr marL="691998" indent="-691998" defTabSz="952097" eaLnBrk="0" hangingPunct="0">
              <a:buFont typeface="Arial"/>
              <a:buChar char="•"/>
            </a:pPr>
            <a:r>
              <a:rPr lang="en-US" sz="2800" dirty="0"/>
              <a:t>The physical (morphology, water vapor barrier, mechanical strength) and functional (antioxidant, antimicrobial) properties of the developed nanofibers were characterized and compared.</a:t>
            </a:r>
          </a:p>
          <a:p>
            <a:pPr defTabSz="952097" eaLnBrk="0" hangingPunct="0"/>
            <a:endParaRPr lang="en-AU" sz="2800" dirty="0"/>
          </a:p>
        </p:txBody>
      </p:sp>
      <p:sp>
        <p:nvSpPr>
          <p:cNvPr id="13" name="Rectangle 9">
            <a:extLst>
              <a:ext uri="{FF2B5EF4-FFF2-40B4-BE49-F238E27FC236}">
                <a16:creationId xmlns:a16="http://schemas.microsoft.com/office/drawing/2014/main" id="{1130BF09-5FEF-49D6-AC00-8A7DC37A4AE7}"/>
              </a:ext>
            </a:extLst>
          </p:cNvPr>
          <p:cNvSpPr>
            <a:spLocks noChangeArrowheads="1"/>
          </p:cNvSpPr>
          <p:nvPr/>
        </p:nvSpPr>
        <p:spPr bwMode="auto">
          <a:xfrm>
            <a:off x="32243804" y="11426106"/>
            <a:ext cx="10781665" cy="2813718"/>
          </a:xfrm>
          <a:prstGeom prst="rect">
            <a:avLst/>
          </a:prstGeom>
          <a:solidFill>
            <a:schemeClr val="bg1">
              <a:alpha val="70000"/>
            </a:schemeClr>
          </a:solidFill>
          <a:ln w="12700">
            <a:solidFill>
              <a:srgbClr val="76357E"/>
            </a:solidFill>
            <a:miter lim="800000"/>
            <a:headEnd/>
            <a:tailEnd/>
          </a:ln>
          <a:effectLst/>
        </p:spPr>
        <p:txBody>
          <a:bodyPr lIns="375509" tIns="375509" rIns="375509" bIns="375509"/>
          <a:lstStyle/>
          <a:p>
            <a:pPr defTabSz="952097" eaLnBrk="0" hangingPunct="0">
              <a:spcBef>
                <a:spcPct val="50000"/>
              </a:spcBef>
            </a:pPr>
            <a:r>
              <a:rPr lang="en-GB" sz="5500" b="1" cap="all" dirty="0">
                <a:solidFill>
                  <a:srgbClr val="76357E"/>
                </a:solidFill>
              </a:rPr>
              <a:t>Acknowledgements</a:t>
            </a:r>
          </a:p>
          <a:p>
            <a:pPr defTabSz="952097" eaLnBrk="0" hangingPunct="0">
              <a:spcBef>
                <a:spcPct val="50000"/>
              </a:spcBef>
            </a:pPr>
            <a:r>
              <a:rPr lang="en-US" sz="3000" dirty="0"/>
              <a:t>This work was financially supported by Scientific Research Foun dation of Hainan Tropical Ocean University (RHDRC202117 and RHDRC202307) </a:t>
            </a:r>
            <a:r>
              <a:rPr lang="en-AU" sz="3000" dirty="0">
                <a:latin typeface="Arial" charset="0"/>
              </a:rPr>
              <a:t>. </a:t>
            </a:r>
            <a:endParaRPr lang="en-US" sz="3000" dirty="0">
              <a:latin typeface="Arial" charset="0"/>
            </a:endParaRPr>
          </a:p>
        </p:txBody>
      </p:sp>
      <p:sp>
        <p:nvSpPr>
          <p:cNvPr id="15" name="Text Box 10">
            <a:extLst>
              <a:ext uri="{FF2B5EF4-FFF2-40B4-BE49-F238E27FC236}">
                <a16:creationId xmlns:a16="http://schemas.microsoft.com/office/drawing/2014/main" id="{BFB151CF-DFA6-4D67-8CAB-DA46B0218DF7}"/>
              </a:ext>
            </a:extLst>
          </p:cNvPr>
          <p:cNvSpPr txBox="1">
            <a:spLocks noChangeArrowheads="1"/>
          </p:cNvSpPr>
          <p:nvPr/>
        </p:nvSpPr>
        <p:spPr bwMode="auto">
          <a:xfrm>
            <a:off x="292600" y="9924716"/>
            <a:ext cx="8568953" cy="4908614"/>
          </a:xfrm>
          <a:prstGeom prst="rect">
            <a:avLst/>
          </a:prstGeom>
          <a:solidFill>
            <a:schemeClr val="bg1">
              <a:alpha val="70000"/>
            </a:schemeClr>
          </a:solidFill>
          <a:ln w="12700">
            <a:solidFill>
              <a:srgbClr val="76357E"/>
            </a:solidFill>
            <a:miter lim="800000"/>
            <a:headEnd/>
            <a:tailEnd/>
          </a:ln>
          <a:effectLst/>
        </p:spPr>
        <p:txBody>
          <a:bodyPr lIns="375509" tIns="375509" rIns="375509" bIns="375509"/>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GB" sz="5500" b="1" cap="all" dirty="0">
                <a:solidFill>
                  <a:srgbClr val="76357E"/>
                </a:solidFill>
                <a:latin typeface="+mn-lt"/>
              </a:rPr>
              <a:t>AIM</a:t>
            </a:r>
          </a:p>
          <a:p>
            <a:pPr>
              <a:spcBef>
                <a:spcPct val="20000"/>
              </a:spcBef>
            </a:pPr>
            <a:r>
              <a:rPr lang="en-US" sz="2800" dirty="0">
                <a:latin typeface="+mn-lt"/>
              </a:rPr>
              <a:t>The purpose of this study was to develop and characterize gelatin/zein nanofibers loaded with dihydromyricetin as a promising alternative to eugenol-loaded nanofibers for active food packaging, aiming to overcome the limitations of poor water solubility and short half-life of these phenolic compounds while evaluating their physical and functional properties</a:t>
            </a:r>
            <a:r>
              <a:rPr lang="en-AU" sz="2800" dirty="0">
                <a:latin typeface="+mn-lt"/>
              </a:rPr>
              <a:t>.</a:t>
            </a:r>
          </a:p>
        </p:txBody>
      </p:sp>
      <p:sp>
        <p:nvSpPr>
          <p:cNvPr id="17" name="Rectangle 28">
            <a:extLst>
              <a:ext uri="{FF2B5EF4-FFF2-40B4-BE49-F238E27FC236}">
                <a16:creationId xmlns:a16="http://schemas.microsoft.com/office/drawing/2014/main" id="{758E1F86-D626-4B37-BD6B-771562DBFBAC}"/>
              </a:ext>
            </a:extLst>
          </p:cNvPr>
          <p:cNvSpPr>
            <a:spLocks noChangeArrowheads="1"/>
          </p:cNvSpPr>
          <p:nvPr/>
        </p:nvSpPr>
        <p:spPr bwMode="auto">
          <a:xfrm>
            <a:off x="32243804" y="14615886"/>
            <a:ext cx="10777580" cy="9360241"/>
          </a:xfrm>
          <a:prstGeom prst="rect">
            <a:avLst/>
          </a:prstGeom>
          <a:solidFill>
            <a:schemeClr val="bg1">
              <a:alpha val="70000"/>
            </a:schemeClr>
          </a:solidFill>
          <a:ln w="12700">
            <a:solidFill>
              <a:srgbClr val="76357E"/>
            </a:solidFill>
            <a:miter lim="800000"/>
            <a:headEnd/>
            <a:tailEnd/>
          </a:ln>
          <a:effectLst/>
        </p:spPr>
        <p:txBody>
          <a:bodyPr lIns="375509" tIns="375509" rIns="375509" bIns="375509"/>
          <a:lstStyle/>
          <a:p>
            <a:pPr defTabSz="952097" eaLnBrk="0" hangingPunct="0">
              <a:spcBef>
                <a:spcPct val="50000"/>
              </a:spcBef>
            </a:pPr>
            <a:r>
              <a:rPr lang="en-US" sz="5500" b="1" cap="all" dirty="0">
                <a:solidFill>
                  <a:srgbClr val="76357E"/>
                </a:solidFill>
              </a:rPr>
              <a:t>References</a:t>
            </a:r>
            <a:br>
              <a:rPr lang="en-AU" sz="3000" dirty="0">
                <a:latin typeface="Arial" charset="0"/>
                <a:cs typeface="Arial" charset="0"/>
              </a:rPr>
            </a:br>
            <a:r>
              <a:rPr lang="en-US" sz="2500" dirty="0">
                <a:latin typeface="Arial"/>
                <a:ea typeface="Times New Roman"/>
              </a:rPr>
              <a:t>[1] Wen P, Zong M-H, Linhardt R J, et al. Electrospinning: A novel nano-encapsulation approach for bioactive compounds [J]. Trends in Food Science &amp; Technology, 2017, 70: 56-68.</a:t>
            </a:r>
            <a:r>
              <a:rPr lang="en-AU" sz="2500" dirty="0">
                <a:latin typeface="Arial" charset="0"/>
                <a:cs typeface="Arial" charset="0"/>
              </a:rPr>
              <a:t> </a:t>
            </a:r>
          </a:p>
          <a:p>
            <a:pPr defTabSz="952097" eaLnBrk="0" hangingPunct="0">
              <a:spcBef>
                <a:spcPct val="50000"/>
              </a:spcBef>
            </a:pPr>
            <a:r>
              <a:rPr lang="en-US" sz="2500" dirty="0">
                <a:latin typeface="Arial" charset="0"/>
                <a:cs typeface="Arial" charset="0"/>
              </a:rPr>
              <a:t>[2] Mendes A C, Stephansen K, </a:t>
            </a:r>
            <a:r>
              <a:rPr lang="en-US" sz="2500" dirty="0" err="1">
                <a:latin typeface="Arial" charset="0"/>
                <a:cs typeface="Arial" charset="0"/>
              </a:rPr>
              <a:t>Chronakis</a:t>
            </a:r>
            <a:r>
              <a:rPr lang="en-US" sz="2500" dirty="0">
                <a:latin typeface="Arial" charset="0"/>
                <a:cs typeface="Arial" charset="0"/>
              </a:rPr>
              <a:t> I S. Electrospinning of food proteins and polysaccharides [J]. Food Hydrocolloids, 2017, 68: 53-68.</a:t>
            </a:r>
          </a:p>
          <a:p>
            <a:pPr defTabSz="952097" eaLnBrk="0" hangingPunct="0">
              <a:spcBef>
                <a:spcPct val="50000"/>
              </a:spcBef>
            </a:pPr>
            <a:r>
              <a:rPr lang="en-US" sz="2500" dirty="0">
                <a:latin typeface="Arial" charset="0"/>
                <a:cs typeface="Arial" charset="0"/>
              </a:rPr>
              <a:t>[3] Li L, Kang W, Zhuang X, et al. A comparative study of alumina fibers prepared by electro-blown spinning (EBS) and solution blowing spinning (SBS) [J]. Materials Letters, 2015, 160: 533-536.</a:t>
            </a:r>
          </a:p>
          <a:p>
            <a:pPr defTabSz="952097" eaLnBrk="0" hangingPunct="0">
              <a:spcBef>
                <a:spcPct val="50000"/>
              </a:spcBef>
            </a:pPr>
            <a:r>
              <a:rPr lang="en-US" sz="2500" dirty="0">
                <a:latin typeface="Arial" charset="0"/>
                <a:cs typeface="Arial" charset="0"/>
              </a:rPr>
              <a:t>[4] Zhang Y, Deng L, Zhong H, et al. Impact of glycation on physical properties of composite gluten/zein nanofibrous films fabricated by blending electrospinning [J]. Food Chemistry, 2022, 366: 130586.</a:t>
            </a:r>
          </a:p>
          <a:p>
            <a:pPr defTabSz="952097" eaLnBrk="0" hangingPunct="0">
              <a:spcBef>
                <a:spcPct val="50000"/>
              </a:spcBef>
            </a:pPr>
            <a:r>
              <a:rPr lang="en-US" sz="2500" dirty="0">
                <a:latin typeface="Arial" charset="0"/>
                <a:cs typeface="Arial" charset="0"/>
              </a:rPr>
              <a:t>[5] Li M, Yu H, Xie Y, et al. Fabrication of eugenol loaded gelatin nanofibers by electrospinning technique as active packaging material [J]. LWT - Food Science and Technology, 2021, 139: 110800.</a:t>
            </a:r>
          </a:p>
          <a:p>
            <a:pPr defTabSz="952097" eaLnBrk="0" hangingPunct="0">
              <a:spcBef>
                <a:spcPct val="50000"/>
              </a:spcBef>
            </a:pPr>
            <a:r>
              <a:rPr lang="en-US" sz="2500" dirty="0">
                <a:latin typeface="Arial" charset="0"/>
                <a:cs typeface="Arial" charset="0"/>
              </a:rPr>
              <a:t>[6] Liu D, Mao Y, Ding L, et al. Dihydromyricetin: A review on identification and quantification methods, biological activities, chemical stability, metabolism and approaches to enhance its bioavailability [J]. Trends in Food Science &amp; Technology, 2019, 91: 586-597.</a:t>
            </a:r>
          </a:p>
          <a:p>
            <a:pPr defTabSz="952097" eaLnBrk="0" hangingPunct="0">
              <a:spcBef>
                <a:spcPct val="50000"/>
              </a:spcBef>
            </a:pPr>
            <a:endParaRPr lang="en-US" sz="2500" dirty="0">
              <a:latin typeface="Arial" charset="0"/>
              <a:cs typeface="Arial" charset="0"/>
            </a:endParaRPr>
          </a:p>
          <a:p>
            <a:pPr defTabSz="952097" eaLnBrk="0" hangingPunct="0">
              <a:spcBef>
                <a:spcPct val="50000"/>
              </a:spcBef>
            </a:pPr>
            <a:endParaRPr lang="en-US" sz="2500" dirty="0">
              <a:latin typeface="Arial" charset="0"/>
              <a:cs typeface="Arial" charset="0"/>
            </a:endParaRPr>
          </a:p>
          <a:p>
            <a:pPr defTabSz="952097" eaLnBrk="0" hangingPunct="0">
              <a:spcBef>
                <a:spcPct val="50000"/>
              </a:spcBef>
            </a:pPr>
            <a:endParaRPr lang="en-US" sz="2500" dirty="0">
              <a:latin typeface="Arial" charset="0"/>
              <a:cs typeface="Arial" charset="0"/>
            </a:endParaRPr>
          </a:p>
        </p:txBody>
      </p:sp>
      <p:sp>
        <p:nvSpPr>
          <p:cNvPr id="33" name="Text Box 2">
            <a:extLst>
              <a:ext uri="{FF2B5EF4-FFF2-40B4-BE49-F238E27FC236}">
                <a16:creationId xmlns:a16="http://schemas.microsoft.com/office/drawing/2014/main" id="{8A8836AC-21F1-4C1A-90D3-C88ABCAB02EE}"/>
              </a:ext>
            </a:extLst>
          </p:cNvPr>
          <p:cNvSpPr txBox="1">
            <a:spLocks noChangeArrowheads="1"/>
          </p:cNvSpPr>
          <p:nvPr/>
        </p:nvSpPr>
        <p:spPr bwMode="auto">
          <a:xfrm>
            <a:off x="15044057" y="470313"/>
            <a:ext cx="25298399" cy="2016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637485" tIns="637485" rIns="637485" bIns="637485"/>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5400" b="1" spc="-300" dirty="0">
                <a:latin typeface="+mj-lt"/>
              </a:rPr>
              <a:t>Comparison of Eugenol and Dihydromyricetin Nanofibers: Electrospinning and Maillard Reaction Effects</a:t>
            </a:r>
            <a:r>
              <a:rPr lang="en-GB" sz="5400" b="1" spc="-300" dirty="0">
                <a:latin typeface="+mj-lt"/>
              </a:rPr>
              <a:t> </a:t>
            </a:r>
            <a:br>
              <a:rPr lang="en-GB" sz="5400" b="1" spc="-150" dirty="0">
                <a:latin typeface="+mj-lt"/>
              </a:rPr>
            </a:br>
            <a:endParaRPr lang="en-AU" sz="5400" b="1" spc="-150" dirty="0">
              <a:latin typeface="+mj-lt"/>
            </a:endParaRPr>
          </a:p>
        </p:txBody>
      </p:sp>
      <p:sp>
        <p:nvSpPr>
          <p:cNvPr id="37" name="TextBox 22">
            <a:extLst>
              <a:ext uri="{FF2B5EF4-FFF2-40B4-BE49-F238E27FC236}">
                <a16:creationId xmlns:a16="http://schemas.microsoft.com/office/drawing/2014/main" id="{A37089FC-2DF0-4A2B-80F4-A712E1DCD7CA}"/>
              </a:ext>
            </a:extLst>
          </p:cNvPr>
          <p:cNvSpPr txBox="1"/>
          <p:nvPr/>
        </p:nvSpPr>
        <p:spPr>
          <a:xfrm>
            <a:off x="443713" y="4361732"/>
            <a:ext cx="8767500" cy="954107"/>
          </a:xfrm>
          <a:prstGeom prst="rect">
            <a:avLst/>
          </a:prstGeom>
          <a:noFill/>
        </p:spPr>
        <p:txBody>
          <a:bodyPr wrap="square" rtlCol="0">
            <a:spAutoFit/>
          </a:bodyPr>
          <a:lstStyle/>
          <a:p>
            <a:r>
              <a:rPr lang="en-CA" sz="2800" b="1" dirty="0"/>
              <a:t>Contact Information:  </a:t>
            </a:r>
          </a:p>
          <a:p>
            <a:r>
              <a:rPr lang="en-US" altLang="zh-CN" sz="2800" dirty="0" err="1"/>
              <a:t>lsqsongqi@gmail</a:t>
            </a:r>
            <a:r>
              <a:rPr lang="en-CA" sz="2800" dirty="0"/>
              <a:t>.com </a:t>
            </a:r>
          </a:p>
        </p:txBody>
      </p:sp>
      <p:pic>
        <p:nvPicPr>
          <p:cNvPr id="41" name="Google Shape;154;p5" descr="图片 3">
            <a:extLst>
              <a:ext uri="{FF2B5EF4-FFF2-40B4-BE49-F238E27FC236}">
                <a16:creationId xmlns:a16="http://schemas.microsoft.com/office/drawing/2014/main" id="{2325063F-8EF5-4102-AB64-2C8F988A719D}"/>
              </a:ext>
            </a:extLst>
          </p:cNvPr>
          <p:cNvPicPr preferRelativeResize="0"/>
          <p:nvPr/>
        </p:nvPicPr>
        <p:blipFill rotWithShape="1">
          <a:blip r:embed="rId5">
            <a:alphaModFix/>
          </a:blip>
          <a:srcRect/>
          <a:stretch/>
        </p:blipFill>
        <p:spPr>
          <a:xfrm>
            <a:off x="2697138" y="203159"/>
            <a:ext cx="2726591" cy="2590288"/>
          </a:xfrm>
          <a:prstGeom prst="rect">
            <a:avLst/>
          </a:prstGeom>
          <a:noFill/>
          <a:ln>
            <a:noFill/>
          </a:ln>
        </p:spPr>
      </p:pic>
      <p:sp>
        <p:nvSpPr>
          <p:cNvPr id="45" name="テキスト ボックス 44">
            <a:extLst>
              <a:ext uri="{FF2B5EF4-FFF2-40B4-BE49-F238E27FC236}">
                <a16:creationId xmlns:a16="http://schemas.microsoft.com/office/drawing/2014/main" id="{DC701AAA-2775-4CFA-86C7-740D665A7CB2}"/>
              </a:ext>
            </a:extLst>
          </p:cNvPr>
          <p:cNvSpPr txBox="1"/>
          <p:nvPr/>
        </p:nvSpPr>
        <p:spPr>
          <a:xfrm>
            <a:off x="6027453" y="430237"/>
            <a:ext cx="5045405" cy="1015663"/>
          </a:xfrm>
          <a:prstGeom prst="rect">
            <a:avLst/>
          </a:prstGeom>
          <a:noFill/>
        </p:spPr>
        <p:txBody>
          <a:bodyPr wrap="square">
            <a:spAutoFit/>
          </a:bodyPr>
          <a:lstStyle/>
          <a:p>
            <a:r>
              <a:rPr lang="en-US" altLang="ja-JP" sz="6000" b="1" i="0" u="none" strike="noStrike" cap="none" dirty="0">
                <a:solidFill>
                  <a:schemeClr val="accent6"/>
                </a:solidFill>
                <a:latin typeface="Arimo"/>
                <a:ea typeface="Arimo"/>
                <a:cs typeface="Arimo"/>
                <a:sym typeface="Arimo"/>
              </a:rPr>
              <a:t>FSMILE 2025</a:t>
            </a:r>
            <a:endParaRPr lang="ja-JP" altLang="en-US" sz="6000" dirty="0"/>
          </a:p>
        </p:txBody>
      </p:sp>
      <p:sp>
        <p:nvSpPr>
          <p:cNvPr id="39" name="Text Box 40">
            <a:extLst>
              <a:ext uri="{FF2B5EF4-FFF2-40B4-BE49-F238E27FC236}">
                <a16:creationId xmlns:a16="http://schemas.microsoft.com/office/drawing/2014/main" id="{DA3DB9BC-ED45-48CC-8F0F-C9D27ED190E2}"/>
              </a:ext>
            </a:extLst>
          </p:cNvPr>
          <p:cNvSpPr txBox="1">
            <a:spLocks noChangeArrowheads="1"/>
          </p:cNvSpPr>
          <p:nvPr/>
        </p:nvSpPr>
        <p:spPr bwMode="auto">
          <a:xfrm>
            <a:off x="14756459" y="2447719"/>
            <a:ext cx="24107451" cy="3024336"/>
          </a:xfrm>
          <a:prstGeom prst="rect">
            <a:avLst/>
          </a:prstGeom>
          <a:noFill/>
          <a:ln>
            <a:noFill/>
          </a:ln>
          <a:effectLst/>
        </p:spPr>
        <p:txBody>
          <a:bodyPr lIns="430266" tIns="430266" rIns="430266" bIns="430266"/>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20000"/>
              </a:spcBef>
            </a:pPr>
            <a:r>
              <a:rPr lang="en-AU" sz="2800" b="1" dirty="0">
                <a:latin typeface="+mn-lt"/>
              </a:rPr>
              <a:t>Songqi Liu</a:t>
            </a:r>
            <a:r>
              <a:rPr kumimoji="0" lang="en-AU" altLang="zh-CN"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altLang="zh-CN" sz="2800" b="1" i="0" u="none" strike="noStrike" kern="1200" cap="none" spc="0" normalizeH="0" baseline="30000" noProof="0" dirty="0">
                <a:ln>
                  <a:noFill/>
                </a:ln>
                <a:solidFill>
                  <a:prstClr val="black"/>
                </a:solidFill>
                <a:effectLst/>
                <a:uLnTx/>
                <a:uFillTx/>
                <a:latin typeface="Calibri" panose="020F0502020204030204"/>
                <a:ea typeface="+mn-ea"/>
                <a:cs typeface="+mn-cs"/>
              </a:rPr>
              <a:t>1, 2</a:t>
            </a:r>
            <a:r>
              <a:rPr lang="en-AU" sz="2800" b="1" dirty="0">
                <a:latin typeface="+mn-lt"/>
              </a:rPr>
              <a:t>, </a:t>
            </a:r>
            <a:r>
              <a:rPr lang="en-AU" sz="2800" b="1" dirty="0" err="1">
                <a:latin typeface="+mn-lt"/>
              </a:rPr>
              <a:t>Yaqin</a:t>
            </a:r>
            <a:r>
              <a:rPr lang="en-AU" sz="2800" b="1" dirty="0">
                <a:latin typeface="+mn-lt"/>
              </a:rPr>
              <a:t> </a:t>
            </a:r>
            <a:r>
              <a:rPr lang="en-AU" altLang="zh-CN" sz="2800" b="1" dirty="0">
                <a:latin typeface="+mn-lt"/>
              </a:rPr>
              <a:t>Hu </a:t>
            </a:r>
            <a:r>
              <a:rPr lang="en-AU" altLang="zh-CN" sz="2800" b="1" baseline="30000" dirty="0">
                <a:latin typeface="+mn-lt"/>
              </a:rPr>
              <a:t>1</a:t>
            </a:r>
            <a:r>
              <a:rPr lang="en-US" altLang="zh-CN" sz="2800" b="1" baseline="30000" dirty="0">
                <a:latin typeface="+mn-lt"/>
              </a:rPr>
              <a:t>,</a:t>
            </a:r>
            <a:r>
              <a:rPr lang="en-AU" sz="2800" b="1" baseline="30000" dirty="0">
                <a:latin typeface="+mn-lt"/>
              </a:rPr>
              <a:t>*</a:t>
            </a:r>
          </a:p>
          <a:p>
            <a:pPr>
              <a:spcBef>
                <a:spcPct val="20000"/>
              </a:spcBef>
            </a:pPr>
            <a:r>
              <a:rPr lang="en-AU" sz="2800" dirty="0">
                <a:latin typeface="+mn-lt"/>
              </a:rPr>
              <a:t>1 College of Food Science and </a:t>
            </a:r>
            <a:r>
              <a:rPr lang="en-AU" sz="2800" dirty="0" err="1">
                <a:latin typeface="+mn-lt"/>
              </a:rPr>
              <a:t>Engnieering</a:t>
            </a:r>
            <a:r>
              <a:rPr lang="en-AU" sz="2800" dirty="0">
                <a:latin typeface="+mn-lt"/>
              </a:rPr>
              <a:t>, Hainan Tropical Ocean University, 572022, Sanya, Hainan, China</a:t>
            </a:r>
          </a:p>
          <a:p>
            <a:pPr>
              <a:spcBef>
                <a:spcPct val="20000"/>
              </a:spcBef>
            </a:pPr>
            <a:r>
              <a:rPr lang="en-AU" sz="2800" dirty="0">
                <a:latin typeface="+mn-lt"/>
              </a:rPr>
              <a:t>2 Sanya Oceanographic Institution, Ocean University of China, 572024, Sanya, Hainan, China</a:t>
            </a:r>
          </a:p>
        </p:txBody>
      </p:sp>
      <p:sp>
        <p:nvSpPr>
          <p:cNvPr id="47" name="テキスト ボックス 46">
            <a:extLst>
              <a:ext uri="{FF2B5EF4-FFF2-40B4-BE49-F238E27FC236}">
                <a16:creationId xmlns:a16="http://schemas.microsoft.com/office/drawing/2014/main" id="{5B96C67F-2887-465A-AD5D-066E3EEB651E}"/>
              </a:ext>
            </a:extLst>
          </p:cNvPr>
          <p:cNvSpPr txBox="1"/>
          <p:nvPr/>
        </p:nvSpPr>
        <p:spPr>
          <a:xfrm>
            <a:off x="6027452" y="1572681"/>
            <a:ext cx="7553081" cy="1200329"/>
          </a:xfrm>
          <a:prstGeom prst="rect">
            <a:avLst/>
          </a:prstGeom>
          <a:noFill/>
        </p:spPr>
        <p:txBody>
          <a:bodyPr wrap="square">
            <a:spAutoFit/>
          </a:bodyPr>
          <a:lstStyle/>
          <a:p>
            <a:r>
              <a:rPr lang="en-US" altLang="zh-CN" sz="3600" b="1" i="0" u="none" strike="noStrike" cap="none" dirty="0">
                <a:solidFill>
                  <a:schemeClr val="accent6"/>
                </a:solidFill>
                <a:latin typeface="Arial"/>
                <a:ea typeface="Arial"/>
                <a:cs typeface="Arial"/>
                <a:sym typeface="Arial"/>
              </a:rPr>
              <a:t>October</a:t>
            </a:r>
            <a:r>
              <a:rPr lang="en-US" altLang="ja-JP" sz="3600" b="1" i="0" u="none" strike="noStrike" cap="none" dirty="0">
                <a:solidFill>
                  <a:schemeClr val="accent6"/>
                </a:solidFill>
                <a:latin typeface="Arial"/>
                <a:ea typeface="Arial"/>
                <a:cs typeface="Arial"/>
                <a:sym typeface="Arial"/>
              </a:rPr>
              <a:t> 04-07, 2025</a:t>
            </a:r>
          </a:p>
          <a:p>
            <a:r>
              <a:rPr lang="en-US" altLang="ja-JP" sz="3600" b="1" i="0" u="none" strike="noStrike" cap="none" dirty="0">
                <a:solidFill>
                  <a:schemeClr val="accent6"/>
                </a:solidFill>
                <a:latin typeface="Arial"/>
                <a:ea typeface="Arial"/>
                <a:cs typeface="Arial"/>
                <a:sym typeface="Arial"/>
              </a:rPr>
              <a:t>@Morioka &amp; ZOOM Cloud</a:t>
            </a:r>
          </a:p>
        </p:txBody>
      </p:sp>
      <p:sp>
        <p:nvSpPr>
          <p:cNvPr id="4" name="文本框 3">
            <a:extLst>
              <a:ext uri="{FF2B5EF4-FFF2-40B4-BE49-F238E27FC236}">
                <a16:creationId xmlns:a16="http://schemas.microsoft.com/office/drawing/2014/main" id="{31A35707-CF9C-3996-FDBC-D3A8B3744213}"/>
              </a:ext>
            </a:extLst>
          </p:cNvPr>
          <p:cNvSpPr txBox="1"/>
          <p:nvPr/>
        </p:nvSpPr>
        <p:spPr>
          <a:xfrm>
            <a:off x="-189111" y="3083878"/>
            <a:ext cx="14215533" cy="954107"/>
          </a:xfrm>
          <a:prstGeom prst="rect">
            <a:avLst/>
          </a:prstGeom>
          <a:noFill/>
        </p:spPr>
        <p:txBody>
          <a:bodyPr wrap="square">
            <a:spAutoFit/>
          </a:bodyPr>
          <a:lstStyle/>
          <a:p>
            <a:pPr algn="ctr"/>
            <a:r>
              <a:rPr lang="en-US" altLang="zh-CN" sz="2800" b="1" dirty="0"/>
              <a:t>International Symposium on Food Communications and Sustainable Agri-Aqua Food Systems</a:t>
            </a:r>
            <a:r>
              <a:rPr lang="zh-CN" altLang="en-US" sz="2800" b="1" dirty="0"/>
              <a:t>　</a:t>
            </a:r>
            <a:endParaRPr lang="en-US" altLang="zh-CN" sz="2800" b="1" dirty="0"/>
          </a:p>
          <a:p>
            <a:pPr algn="ctr"/>
            <a:r>
              <a:rPr lang="en-US" altLang="zh-CN" sz="2800" b="1" dirty="0"/>
              <a:t>Connecting Primary Industries, Academia, and Society through the SDGs</a:t>
            </a:r>
            <a:endParaRPr lang="zh-CN" altLang="en-US" sz="2800" b="1" dirty="0"/>
          </a:p>
        </p:txBody>
      </p:sp>
      <p:pic>
        <p:nvPicPr>
          <p:cNvPr id="3" name="图片 2">
            <a:extLst>
              <a:ext uri="{FF2B5EF4-FFF2-40B4-BE49-F238E27FC236}">
                <a16:creationId xmlns:a16="http://schemas.microsoft.com/office/drawing/2014/main" id="{D87C8E67-9C58-AFEA-0817-64418D7D4FC3}"/>
              </a:ext>
            </a:extLst>
          </p:cNvPr>
          <p:cNvPicPr>
            <a:picLocks noChangeAspect="1"/>
          </p:cNvPicPr>
          <p:nvPr/>
        </p:nvPicPr>
        <p:blipFill>
          <a:blip r:embed="rId6"/>
          <a:stretch>
            <a:fillRect/>
          </a:stretch>
        </p:blipFill>
        <p:spPr>
          <a:xfrm>
            <a:off x="1970094" y="20939552"/>
            <a:ext cx="5201365" cy="3036576"/>
          </a:xfrm>
          <a:prstGeom prst="rect">
            <a:avLst/>
          </a:prstGeom>
        </p:spPr>
      </p:pic>
      <p:sp>
        <p:nvSpPr>
          <p:cNvPr id="35" name="Text Box 16">
            <a:extLst>
              <a:ext uri="{FF2B5EF4-FFF2-40B4-BE49-F238E27FC236}">
                <a16:creationId xmlns:a16="http://schemas.microsoft.com/office/drawing/2014/main" id="{FFD55A4C-908F-2AB6-23FC-BD84502FAE1E}"/>
              </a:ext>
            </a:extLst>
          </p:cNvPr>
          <p:cNvSpPr txBox="1">
            <a:spLocks noChangeArrowheads="1"/>
          </p:cNvSpPr>
          <p:nvPr/>
        </p:nvSpPr>
        <p:spPr bwMode="auto">
          <a:xfrm>
            <a:off x="9729544" y="6679921"/>
            <a:ext cx="21664855" cy="8825592"/>
          </a:xfrm>
          <a:prstGeom prst="rect">
            <a:avLst/>
          </a:prstGeom>
          <a:solidFill>
            <a:schemeClr val="bg1">
              <a:alpha val="69000"/>
            </a:schemeClr>
          </a:solidFill>
          <a:ln>
            <a:solidFill>
              <a:srgbClr val="76357E"/>
            </a:solidFill>
          </a:ln>
          <a:effectLst/>
        </p:spPr>
        <p:txBody>
          <a:bodyPr wrap="square" lIns="187759" tIns="187759" rIns="187759" bIns="187759">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endParaRPr lang="en-CA" sz="2800" i="1" dirty="0">
              <a:latin typeface="+mn-lt"/>
              <a:cs typeface="Arial" charset="0"/>
            </a:endParaRPr>
          </a:p>
        </p:txBody>
      </p:sp>
      <p:pic>
        <p:nvPicPr>
          <p:cNvPr id="22" name="图片 21" descr="图表, 散点图&#10;&#10;AI 生成的内容可能不正确。">
            <a:extLst>
              <a:ext uri="{FF2B5EF4-FFF2-40B4-BE49-F238E27FC236}">
                <a16:creationId xmlns:a16="http://schemas.microsoft.com/office/drawing/2014/main" id="{486D27FE-BE26-4699-AEE1-1F834AD36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1121" y="6815763"/>
            <a:ext cx="5076590" cy="4320000"/>
          </a:xfrm>
          <a:prstGeom prst="rect">
            <a:avLst/>
          </a:prstGeom>
        </p:spPr>
      </p:pic>
      <p:pic>
        <p:nvPicPr>
          <p:cNvPr id="26" name="图片 25" descr="文本&#10;&#10;AI 生成的内容可能不正确。">
            <a:extLst>
              <a:ext uri="{FF2B5EF4-FFF2-40B4-BE49-F238E27FC236}">
                <a16:creationId xmlns:a16="http://schemas.microsoft.com/office/drawing/2014/main" id="{BE29B82F-FC90-67CC-1F0C-E20612F005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5842" y="11185513"/>
            <a:ext cx="8998726" cy="4320000"/>
          </a:xfrm>
          <a:prstGeom prst="rect">
            <a:avLst/>
          </a:prstGeom>
        </p:spPr>
      </p:pic>
      <p:pic>
        <p:nvPicPr>
          <p:cNvPr id="34" name="图片 33" descr="图表, 条形图&#10;&#10;AI 生成的内容可能不正确。">
            <a:extLst>
              <a:ext uri="{FF2B5EF4-FFF2-40B4-BE49-F238E27FC236}">
                <a16:creationId xmlns:a16="http://schemas.microsoft.com/office/drawing/2014/main" id="{94FE7B6C-2FF2-4C17-A555-9F9F831296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07994" y="11126625"/>
            <a:ext cx="11564140" cy="4320000"/>
          </a:xfrm>
          <a:prstGeom prst="rect">
            <a:avLst/>
          </a:prstGeom>
        </p:spPr>
      </p:pic>
      <p:pic>
        <p:nvPicPr>
          <p:cNvPr id="30" name="图片 29" descr="图表, 直方图&#10;&#10;AI 生成的内容可能不正确。">
            <a:extLst>
              <a:ext uri="{FF2B5EF4-FFF2-40B4-BE49-F238E27FC236}">
                <a16:creationId xmlns:a16="http://schemas.microsoft.com/office/drawing/2014/main" id="{2A776AD1-9CF3-29C6-FB7E-49D13B7004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48663" y="6743858"/>
            <a:ext cx="11882803" cy="4320000"/>
          </a:xfrm>
          <a:prstGeom prst="rect">
            <a:avLst/>
          </a:prstGeom>
        </p:spPr>
      </p:pic>
      <p:sp>
        <p:nvSpPr>
          <p:cNvPr id="36" name="Text Box 16">
            <a:extLst>
              <a:ext uri="{FF2B5EF4-FFF2-40B4-BE49-F238E27FC236}">
                <a16:creationId xmlns:a16="http://schemas.microsoft.com/office/drawing/2014/main" id="{1D1AE225-CF12-4E07-0D66-F93C43EC9766}"/>
              </a:ext>
            </a:extLst>
          </p:cNvPr>
          <p:cNvSpPr txBox="1">
            <a:spLocks noChangeArrowheads="1"/>
          </p:cNvSpPr>
          <p:nvPr/>
        </p:nvSpPr>
        <p:spPr bwMode="auto">
          <a:xfrm>
            <a:off x="14756459" y="6872222"/>
            <a:ext cx="4328109" cy="4052422"/>
          </a:xfrm>
          <a:prstGeom prst="rect">
            <a:avLst/>
          </a:prstGeom>
          <a:solidFill>
            <a:schemeClr val="bg1">
              <a:lumMod val="95000"/>
              <a:alpha val="69000"/>
            </a:schemeClr>
          </a:solidFill>
          <a:ln>
            <a:solidFill>
              <a:srgbClr val="76357E"/>
            </a:solidFill>
          </a:ln>
          <a:effectLst/>
        </p:spPr>
        <p:txBody>
          <a:bodyPr wrap="square" lIns="187759" tIns="187759" rIns="187759" bIns="187759">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r>
              <a:rPr lang="en-US" sz="2800" dirty="0">
                <a:latin typeface="+mn-lt"/>
                <a:ea typeface="+mn-ea"/>
              </a:rPr>
              <a:t>• The air-assisted setup increased natural polymer nanofiber yield tenfold over traditional methods.</a:t>
            </a:r>
          </a:p>
          <a:p>
            <a:pPr eaLnBrk="1" hangingPunct="1"/>
            <a:r>
              <a:rPr lang="en-CA" sz="2800" dirty="0">
                <a:latin typeface="+mn-lt"/>
                <a:ea typeface="+mn-ea"/>
              </a:rPr>
              <a:t>• </a:t>
            </a:r>
            <a:r>
              <a:rPr lang="en-US" sz="2800" dirty="0">
                <a:latin typeface="+mn-lt"/>
                <a:ea typeface="+mn-ea"/>
              </a:rPr>
              <a:t>Dihydromyricetin was successfully loaded into the nanofibers, which exhibited effective functional properties</a:t>
            </a:r>
            <a:r>
              <a:rPr lang="en-CA" sz="2800" dirty="0">
                <a:latin typeface="+mn-lt"/>
                <a:ea typeface="+mn-ea"/>
              </a:rPr>
              <a:t>.</a:t>
            </a:r>
          </a:p>
        </p:txBody>
      </p:sp>
      <p:pic>
        <p:nvPicPr>
          <p:cNvPr id="46" name="图片 45" descr="图表, 条形图&#10;&#10;AI 生成的内容可能不正确。">
            <a:extLst>
              <a:ext uri="{FF2B5EF4-FFF2-40B4-BE49-F238E27FC236}">
                <a16:creationId xmlns:a16="http://schemas.microsoft.com/office/drawing/2014/main" id="{EC4113C9-2EC0-F498-1EF1-CF67D5CA12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5409" y="19653731"/>
            <a:ext cx="7274142" cy="4140000"/>
          </a:xfrm>
          <a:prstGeom prst="rect">
            <a:avLst/>
          </a:prstGeom>
        </p:spPr>
      </p:pic>
      <p:pic>
        <p:nvPicPr>
          <p:cNvPr id="6" name="图片 5" descr="图示&#10;&#10;AI 生成的内容可能不正确。">
            <a:extLst>
              <a:ext uri="{FF2B5EF4-FFF2-40B4-BE49-F238E27FC236}">
                <a16:creationId xmlns:a16="http://schemas.microsoft.com/office/drawing/2014/main" id="{03BF1F80-6AFD-BB23-B565-682A561878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08000" y="15790605"/>
            <a:ext cx="6639380" cy="4140000"/>
          </a:xfrm>
          <a:prstGeom prst="rect">
            <a:avLst/>
          </a:prstGeom>
        </p:spPr>
      </p:pic>
      <p:pic>
        <p:nvPicPr>
          <p:cNvPr id="49" name="图片 48" descr="图片包含 游戏机, 工具&#10;&#10;AI 生成的内容可能不正确。">
            <a:extLst>
              <a:ext uri="{FF2B5EF4-FFF2-40B4-BE49-F238E27FC236}">
                <a16:creationId xmlns:a16="http://schemas.microsoft.com/office/drawing/2014/main" id="{0F6493B2-F339-4999-BDB5-1E05D9E01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918669" y="19675987"/>
            <a:ext cx="11437202" cy="4140000"/>
          </a:xfrm>
          <a:prstGeom prst="rect">
            <a:avLst/>
          </a:prstGeom>
        </p:spPr>
      </p:pic>
      <p:pic>
        <p:nvPicPr>
          <p:cNvPr id="43" name="图片 42" descr="图示&#10;&#10;AI 生成的内容可能不正确。">
            <a:extLst>
              <a:ext uri="{FF2B5EF4-FFF2-40B4-BE49-F238E27FC236}">
                <a16:creationId xmlns:a16="http://schemas.microsoft.com/office/drawing/2014/main" id="{A6ED819F-E9E6-894C-9891-9C24F8E031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82335" y="15738184"/>
            <a:ext cx="5794775" cy="4104000"/>
          </a:xfrm>
          <a:prstGeom prst="rect">
            <a:avLst/>
          </a:prstGeom>
        </p:spPr>
      </p:pic>
      <p:sp>
        <p:nvSpPr>
          <p:cNvPr id="10" name="Text Box 16">
            <a:extLst>
              <a:ext uri="{FF2B5EF4-FFF2-40B4-BE49-F238E27FC236}">
                <a16:creationId xmlns:a16="http://schemas.microsoft.com/office/drawing/2014/main" id="{E1D4CD4E-AE69-F524-B028-12E61A02C615}"/>
              </a:ext>
            </a:extLst>
          </p:cNvPr>
          <p:cNvSpPr txBox="1">
            <a:spLocks noChangeArrowheads="1"/>
          </p:cNvSpPr>
          <p:nvPr/>
        </p:nvSpPr>
        <p:spPr bwMode="auto">
          <a:xfrm>
            <a:off x="16525837" y="15888409"/>
            <a:ext cx="4619663" cy="3598063"/>
          </a:xfrm>
          <a:prstGeom prst="rect">
            <a:avLst/>
          </a:prstGeom>
          <a:solidFill>
            <a:schemeClr val="bg1">
              <a:lumMod val="95000"/>
              <a:alpha val="69000"/>
            </a:schemeClr>
          </a:solidFill>
          <a:ln>
            <a:solidFill>
              <a:srgbClr val="76357E"/>
            </a:solidFill>
          </a:ln>
          <a:effectLst/>
        </p:spPr>
        <p:txBody>
          <a:bodyPr wrap="square" lIns="187759" tIns="187759" rIns="187759" bIns="187759">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r>
              <a:rPr lang="en-CA" sz="2800" dirty="0">
                <a:latin typeface="+mn-lt"/>
                <a:cs typeface="Arial" charset="0"/>
              </a:rPr>
              <a:t>• Successful High Loading: FTIR confirmed increased DHM incorporation without major morphological impact.</a:t>
            </a:r>
          </a:p>
          <a:p>
            <a:pPr eaLnBrk="1" hangingPunct="1"/>
            <a:r>
              <a:rPr lang="en-CA" sz="2800" dirty="0">
                <a:latin typeface="+mn-lt"/>
                <a:cs typeface="Arial" charset="0"/>
              </a:rPr>
              <a:t>• Structural Disruption: XRD revealed Maillard-induced steric hindrance disrupted protein crystal packing.</a:t>
            </a:r>
          </a:p>
        </p:txBody>
      </p:sp>
      <p:sp>
        <p:nvSpPr>
          <p:cNvPr id="31" name="Text Box 16">
            <a:extLst>
              <a:ext uri="{FF2B5EF4-FFF2-40B4-BE49-F238E27FC236}">
                <a16:creationId xmlns:a16="http://schemas.microsoft.com/office/drawing/2014/main" id="{876E3665-502E-427F-A46B-E8A8E5AB194B}"/>
              </a:ext>
            </a:extLst>
          </p:cNvPr>
          <p:cNvSpPr txBox="1">
            <a:spLocks noChangeArrowheads="1"/>
          </p:cNvSpPr>
          <p:nvPr/>
        </p:nvSpPr>
        <p:spPr bwMode="auto">
          <a:xfrm>
            <a:off x="27077110" y="15999961"/>
            <a:ext cx="4174414" cy="3566006"/>
          </a:xfrm>
          <a:prstGeom prst="rect">
            <a:avLst/>
          </a:prstGeom>
          <a:solidFill>
            <a:schemeClr val="bg1">
              <a:lumMod val="95000"/>
              <a:alpha val="69000"/>
            </a:schemeClr>
          </a:solidFill>
          <a:ln>
            <a:solidFill>
              <a:srgbClr val="76357E"/>
            </a:solidFill>
          </a:ln>
          <a:effectLst/>
        </p:spPr>
        <p:txBody>
          <a:bodyPr wrap="square" lIns="187759" tIns="187759" rIns="187759" bIns="187759">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r>
              <a:rPr lang="en-US" sz="2800" dirty="0">
                <a:latin typeface="+mn-lt"/>
                <a:cs typeface="Arial" charset="0"/>
              </a:rPr>
              <a:t>•Thermal stability decreased due to a Maillard reaction-induced looser network from crystalline disruption, a conclusion supported by elemental analysis.</a:t>
            </a:r>
          </a:p>
        </p:txBody>
      </p:sp>
      <p:sp>
        <p:nvSpPr>
          <p:cNvPr id="12" name="Text Box 16">
            <a:extLst>
              <a:ext uri="{FF2B5EF4-FFF2-40B4-BE49-F238E27FC236}">
                <a16:creationId xmlns:a16="http://schemas.microsoft.com/office/drawing/2014/main" id="{0A8EAD36-2A99-8691-AEBA-5354761F2E39}"/>
              </a:ext>
            </a:extLst>
          </p:cNvPr>
          <p:cNvSpPr txBox="1">
            <a:spLocks noChangeArrowheads="1"/>
          </p:cNvSpPr>
          <p:nvPr/>
        </p:nvSpPr>
        <p:spPr bwMode="auto">
          <a:xfrm>
            <a:off x="17055870" y="19735363"/>
            <a:ext cx="2978380" cy="3988237"/>
          </a:xfrm>
          <a:prstGeom prst="rect">
            <a:avLst/>
          </a:prstGeom>
          <a:solidFill>
            <a:schemeClr val="bg1">
              <a:lumMod val="95000"/>
              <a:alpha val="69000"/>
            </a:schemeClr>
          </a:solidFill>
          <a:ln>
            <a:solidFill>
              <a:srgbClr val="76357E"/>
            </a:solidFill>
          </a:ln>
          <a:effectLst/>
        </p:spPr>
        <p:txBody>
          <a:bodyPr wrap="square" lIns="187759" tIns="187759" rIns="187759" bIns="187759">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r>
              <a:rPr lang="en-US" altLang="zh-CN" sz="2800" dirty="0">
                <a:latin typeface="+mn-lt"/>
                <a:cs typeface="Arial" charset="0"/>
              </a:rPr>
              <a:t>• T</a:t>
            </a:r>
            <a:r>
              <a:rPr lang="en-US" sz="2800" dirty="0">
                <a:latin typeface="+mn-lt"/>
                <a:cs typeface="Arial" charset="0"/>
              </a:rPr>
              <a:t>he Maillard reaction enhances the initial burst release within the first 500 minutes, followed by a sustained release up to 72 hours</a:t>
            </a:r>
            <a:endParaRPr lang="en-CA" sz="2800" dirty="0">
              <a:latin typeface="+mn-lt"/>
              <a:cs typeface="Arial" charset="0"/>
            </a:endParaRPr>
          </a:p>
        </p:txBody>
      </p:sp>
      <p:pic>
        <p:nvPicPr>
          <p:cNvPr id="2" name="Poster recording-lsq">
            <a:hlinkClick r:id="" action="ppaction://media"/>
            <a:extLst>
              <a:ext uri="{FF2B5EF4-FFF2-40B4-BE49-F238E27FC236}">
                <a16:creationId xmlns:a16="http://schemas.microsoft.com/office/drawing/2014/main" id="{D549F02C-C9D2-597C-BA84-EA18DE7050E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71372" y="203159"/>
            <a:ext cx="609600" cy="609600"/>
          </a:xfrm>
          <a:prstGeom prst="rect">
            <a:avLst/>
          </a:prstGeom>
        </p:spPr>
      </p:pic>
    </p:spTree>
    <p:extLst>
      <p:ext uri="{BB962C8B-B14F-4D97-AF65-F5344CB8AC3E}">
        <p14:creationId xmlns:p14="http://schemas.microsoft.com/office/powerpoint/2010/main" val="33901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611</TotalTime>
  <Words>742</Words>
  <Application>Microsoft Office PowerPoint</Application>
  <PresentationFormat>ユーザー設定</PresentationFormat>
  <Paragraphs>38</Paragraphs>
  <Slides>1</Slides>
  <Notes>1</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Arimo</vt:lpstr>
      <vt:lpstr>等线</vt:lpstr>
      <vt:lpstr>Arial</vt:lpstr>
      <vt:lpstr>Calibri</vt:lpstr>
      <vt:lpstr>Calibri Light</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yuan ch</dc:creator>
  <cp:lastModifiedBy>ch yuan</cp:lastModifiedBy>
  <cp:revision>15</cp:revision>
  <dcterms:created xsi:type="dcterms:W3CDTF">2020-11-02T01:42:50Z</dcterms:created>
  <dcterms:modified xsi:type="dcterms:W3CDTF">2025-10-05T15:07:28Z</dcterms:modified>
</cp:coreProperties>
</file>